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8288000" cy="10287000"/>
  <p:notesSz cx="6858000" cy="9144000"/>
  <p:embeddedFontLst>
    <p:embeddedFont>
      <p:font typeface="Abhaya Libre" panose="020B0604020202020204" charset="0"/>
      <p:regular r:id="rId23"/>
    </p:embeddedFont>
    <p:embeddedFont>
      <p:font typeface="Abhaya Libre Bold" panose="020B0604020202020204" charset="0"/>
      <p:regular r:id="rId24"/>
    </p:embeddedFont>
    <p:embeddedFont>
      <p:font typeface="Alatsi" panose="020B0604020202020204" charset="0"/>
      <p:regular r:id="rId25"/>
    </p:embeddedFont>
    <p:embeddedFont>
      <p:font typeface="Canva Sans" panose="020B0604020202020204" charset="0"/>
      <p:regular r:id="rId26"/>
    </p:embeddedFont>
    <p:embeddedFont>
      <p:font typeface="Canva Sans Bold" panose="020B0604020202020204" charset="0"/>
      <p:regular r:id="rId27"/>
    </p:embeddedFont>
    <p:embeddedFont>
      <p:font typeface="Canva Sans Bold Italics" panose="020B0604020202020204" charset="0"/>
      <p:regular r:id="rId28"/>
    </p:embeddedFont>
    <p:embeddedFont>
      <p:font typeface="Open Sans 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5" d="100"/>
          <a:sy n="65" d="100"/>
        </p:scale>
        <p:origin x="48"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svg>
</file>

<file path=ppt/media/image3.png>
</file>

<file path=ppt/media/image4.png>
</file>

<file path=ppt/media/image5.png>
</file>

<file path=ppt/media/image6.sv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31071" y="0"/>
            <a:ext cx="4239083" cy="10287000"/>
            <a:chOff x="0" y="0"/>
            <a:chExt cx="5652111" cy="13716000"/>
          </a:xfrm>
        </p:grpSpPr>
        <p:grpSp>
          <p:nvGrpSpPr>
            <p:cNvPr id="3" name="Group 3"/>
            <p:cNvGrpSpPr/>
            <p:nvPr/>
          </p:nvGrpSpPr>
          <p:grpSpPr>
            <a:xfrm>
              <a:off x="2826056" y="0"/>
              <a:ext cx="2826056" cy="13716000"/>
              <a:chOff x="0" y="0"/>
              <a:chExt cx="558233" cy="2709333"/>
            </a:xfrm>
          </p:grpSpPr>
          <p:sp>
            <p:nvSpPr>
              <p:cNvPr id="4" name="Freeform 4"/>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E0D9"/>
              </a:solidFill>
            </p:spPr>
          </p:sp>
          <p:sp>
            <p:nvSpPr>
              <p:cNvPr id="5" name="TextBox 5"/>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413028" y="0"/>
              <a:ext cx="2826056" cy="13716000"/>
              <a:chOff x="0" y="0"/>
              <a:chExt cx="558233" cy="2709333"/>
            </a:xfrm>
          </p:grpSpPr>
          <p:sp>
            <p:nvSpPr>
              <p:cNvPr id="7" name="Freeform 7"/>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9FC3D0"/>
              </a:solidFill>
            </p:spPr>
          </p:sp>
          <p:sp>
            <p:nvSpPr>
              <p:cNvPr id="8" name="TextBox 8"/>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0" y="0"/>
              <a:ext cx="2826056" cy="13716000"/>
              <a:chOff x="0" y="0"/>
              <a:chExt cx="558233" cy="2709333"/>
            </a:xfrm>
          </p:grpSpPr>
          <p:sp>
            <p:nvSpPr>
              <p:cNvPr id="10" name="Freeform 10"/>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C7C6"/>
              </a:solidFill>
            </p:spPr>
          </p:sp>
          <p:sp>
            <p:nvSpPr>
              <p:cNvPr id="11" name="TextBox 11"/>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sp>
        <p:nvSpPr>
          <p:cNvPr id="12" name="Freeform 12"/>
          <p:cNvSpPr/>
          <p:nvPr/>
        </p:nvSpPr>
        <p:spPr>
          <a:xfrm>
            <a:off x="12646898"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14162126" y="8848417"/>
            <a:ext cx="3097174" cy="832553"/>
          </a:xfrm>
          <a:prstGeom prst="rect">
            <a:avLst/>
          </a:prstGeom>
        </p:spPr>
        <p:txBody>
          <a:bodyPr wrap="square" lIns="0" tIns="0" rIns="0" bIns="0" rtlCol="0" anchor="t">
            <a:spAutoFit/>
          </a:bodyPr>
          <a:lstStyle/>
          <a:p>
            <a:pPr algn="ctr">
              <a:lnSpc>
                <a:spcPts val="3329"/>
              </a:lnSpc>
            </a:pPr>
            <a:r>
              <a:rPr lang="en-US" sz="2378" dirty="0">
                <a:solidFill>
                  <a:srgbClr val="000000"/>
                </a:solidFill>
                <a:latin typeface="Alatsi Bold"/>
              </a:rPr>
              <a:t>KORIPALLI NAGAMANI</a:t>
            </a:r>
          </a:p>
          <a:p>
            <a:pPr algn="ctr">
              <a:lnSpc>
                <a:spcPts val="3329"/>
              </a:lnSpc>
            </a:pPr>
            <a:endParaRPr lang="en-US" sz="2378" dirty="0">
              <a:solidFill>
                <a:srgbClr val="000000"/>
              </a:solidFill>
              <a:latin typeface="Alatsi Bold"/>
            </a:endParaRPr>
          </a:p>
        </p:txBody>
      </p:sp>
      <p:sp>
        <p:nvSpPr>
          <p:cNvPr id="14" name="Freeform 14"/>
          <p:cNvSpPr/>
          <p:nvPr/>
        </p:nvSpPr>
        <p:spPr>
          <a:xfrm>
            <a:off x="11118095" y="9258300"/>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a:off x="460315" y="0"/>
            <a:ext cx="18167918" cy="2610468"/>
          </a:xfrm>
          <a:custGeom>
            <a:avLst/>
            <a:gdLst/>
            <a:ahLst/>
            <a:cxnLst/>
            <a:rect l="l" t="t" r="r" b="b"/>
            <a:pathLst>
              <a:path w="18167918" h="2610468">
                <a:moveTo>
                  <a:pt x="0" y="0"/>
                </a:moveTo>
                <a:lnTo>
                  <a:pt x="18167918" y="0"/>
                </a:lnTo>
                <a:lnTo>
                  <a:pt x="18167918" y="2610468"/>
                </a:lnTo>
                <a:lnTo>
                  <a:pt x="0" y="2610468"/>
                </a:lnTo>
                <a:lnTo>
                  <a:pt x="0" y="0"/>
                </a:lnTo>
                <a:close/>
              </a:path>
            </a:pathLst>
          </a:custGeom>
          <a:blipFill>
            <a:blip r:embed="rId4"/>
            <a:stretch>
              <a:fillRect l="-831"/>
            </a:stretch>
          </a:blipFill>
        </p:spPr>
      </p:sp>
      <p:sp>
        <p:nvSpPr>
          <p:cNvPr id="16" name="TextBox 16"/>
          <p:cNvSpPr txBox="1"/>
          <p:nvPr/>
        </p:nvSpPr>
        <p:spPr>
          <a:xfrm>
            <a:off x="4633952" y="3231347"/>
            <a:ext cx="12336611" cy="2598282"/>
          </a:xfrm>
          <a:prstGeom prst="rect">
            <a:avLst/>
          </a:prstGeom>
        </p:spPr>
        <p:txBody>
          <a:bodyPr lIns="0" tIns="0" rIns="0" bIns="0" rtlCol="0" anchor="t">
            <a:spAutoFit/>
          </a:bodyPr>
          <a:lstStyle/>
          <a:p>
            <a:pPr algn="ctr">
              <a:lnSpc>
                <a:spcPts val="9916"/>
              </a:lnSpc>
            </a:pPr>
            <a:r>
              <a:rPr lang="en-US" sz="10223">
                <a:solidFill>
                  <a:srgbClr val="000000"/>
                </a:solidFill>
                <a:latin typeface="Alatsi"/>
              </a:rPr>
              <a:t>EXAM SEATING AUTO GENERATION SYSTEM</a:t>
            </a:r>
          </a:p>
        </p:txBody>
      </p:sp>
      <p:sp>
        <p:nvSpPr>
          <p:cNvPr id="17" name="Freeform 17"/>
          <p:cNvSpPr/>
          <p:nvPr/>
        </p:nvSpPr>
        <p:spPr>
          <a:xfrm>
            <a:off x="14804" y="2267592"/>
            <a:ext cx="18273196" cy="639905"/>
          </a:xfrm>
          <a:custGeom>
            <a:avLst/>
            <a:gdLst/>
            <a:ahLst/>
            <a:cxnLst/>
            <a:rect l="l" t="t" r="r" b="b"/>
            <a:pathLst>
              <a:path w="18273196" h="639905">
                <a:moveTo>
                  <a:pt x="0" y="0"/>
                </a:moveTo>
                <a:lnTo>
                  <a:pt x="18273196" y="0"/>
                </a:lnTo>
                <a:lnTo>
                  <a:pt x="18273196" y="639905"/>
                </a:lnTo>
                <a:lnTo>
                  <a:pt x="0" y="639905"/>
                </a:lnTo>
                <a:lnTo>
                  <a:pt x="0" y="0"/>
                </a:lnTo>
                <a:close/>
              </a:path>
            </a:pathLst>
          </a:custGeom>
          <a:blipFill>
            <a:blip r:embed="rId5"/>
            <a:stretch>
              <a:fillRect b="-26122"/>
            </a:stretch>
          </a:blipFill>
        </p:spPr>
      </p:sp>
      <p:sp>
        <p:nvSpPr>
          <p:cNvPr id="18" name="TextBox 18"/>
          <p:cNvSpPr txBox="1"/>
          <p:nvPr/>
        </p:nvSpPr>
        <p:spPr>
          <a:xfrm>
            <a:off x="3561289" y="6686867"/>
            <a:ext cx="6882108" cy="406273"/>
          </a:xfrm>
          <a:prstGeom prst="rect">
            <a:avLst/>
          </a:prstGeom>
        </p:spPr>
        <p:txBody>
          <a:bodyPr lIns="0" tIns="0" rIns="0" bIns="0" rtlCol="0" anchor="t">
            <a:spAutoFit/>
          </a:bodyPr>
          <a:lstStyle/>
          <a:p>
            <a:pPr algn="ctr">
              <a:lnSpc>
                <a:spcPts val="3332"/>
              </a:lnSpc>
            </a:pPr>
            <a:r>
              <a:rPr lang="en-US" sz="2380">
                <a:solidFill>
                  <a:srgbClr val="000000"/>
                </a:solidFill>
                <a:latin typeface="Alatsi Bold"/>
              </a:rPr>
              <a:t>A.ARUN KUMAR - 217R1A66D2</a:t>
            </a:r>
          </a:p>
        </p:txBody>
      </p:sp>
      <p:sp>
        <p:nvSpPr>
          <p:cNvPr id="19" name="TextBox 19"/>
          <p:cNvSpPr txBox="1"/>
          <p:nvPr/>
        </p:nvSpPr>
        <p:spPr>
          <a:xfrm>
            <a:off x="3885139" y="7150290"/>
            <a:ext cx="6882108" cy="406273"/>
          </a:xfrm>
          <a:prstGeom prst="rect">
            <a:avLst/>
          </a:prstGeom>
        </p:spPr>
        <p:txBody>
          <a:bodyPr lIns="0" tIns="0" rIns="0" bIns="0" rtlCol="0" anchor="t">
            <a:spAutoFit/>
          </a:bodyPr>
          <a:lstStyle/>
          <a:p>
            <a:pPr algn="ctr">
              <a:lnSpc>
                <a:spcPts val="3332"/>
              </a:lnSpc>
            </a:pPr>
            <a:r>
              <a:rPr lang="en-US" sz="2380">
                <a:solidFill>
                  <a:srgbClr val="000000"/>
                </a:solidFill>
                <a:latin typeface="Alatsi Bold"/>
              </a:rPr>
              <a:t>A.MOHIT VENKAT SAI - 217R1A66D0</a:t>
            </a:r>
          </a:p>
        </p:txBody>
      </p:sp>
      <p:sp>
        <p:nvSpPr>
          <p:cNvPr id="20" name="TextBox 20"/>
          <p:cNvSpPr txBox="1"/>
          <p:nvPr/>
        </p:nvSpPr>
        <p:spPr>
          <a:xfrm>
            <a:off x="3427939" y="7613713"/>
            <a:ext cx="6882108" cy="406273"/>
          </a:xfrm>
          <a:prstGeom prst="rect">
            <a:avLst/>
          </a:prstGeom>
        </p:spPr>
        <p:txBody>
          <a:bodyPr lIns="0" tIns="0" rIns="0" bIns="0" rtlCol="0" anchor="t">
            <a:spAutoFit/>
          </a:bodyPr>
          <a:lstStyle/>
          <a:p>
            <a:pPr algn="ctr">
              <a:lnSpc>
                <a:spcPts val="3332"/>
              </a:lnSpc>
            </a:pPr>
            <a:r>
              <a:rPr lang="en-US" sz="2380">
                <a:solidFill>
                  <a:srgbClr val="000000"/>
                </a:solidFill>
                <a:latin typeface="Alatsi Bold"/>
              </a:rPr>
              <a:t>R.VEDHAVYAS - 217R1A66H7</a:t>
            </a:r>
          </a:p>
        </p:txBody>
      </p:sp>
      <p:sp>
        <p:nvSpPr>
          <p:cNvPr id="21" name="TextBox 21"/>
          <p:cNvSpPr txBox="1"/>
          <p:nvPr/>
        </p:nvSpPr>
        <p:spPr>
          <a:xfrm>
            <a:off x="14804" y="2397443"/>
            <a:ext cx="18273196" cy="2298699"/>
          </a:xfrm>
          <a:prstGeom prst="rect">
            <a:avLst/>
          </a:prstGeom>
        </p:spPr>
        <p:txBody>
          <a:bodyPr lIns="0" tIns="0" rIns="0" bIns="0" rtlCol="0" anchor="t">
            <a:spAutoFit/>
          </a:bodyPr>
          <a:lstStyle/>
          <a:p>
            <a:pPr algn="ctr">
              <a:lnSpc>
                <a:spcPts val="3920"/>
              </a:lnSpc>
            </a:pPr>
            <a:r>
              <a:rPr lang="en-US" sz="2800">
                <a:solidFill>
                  <a:srgbClr val="000000"/>
                </a:solidFill>
                <a:latin typeface="Canva Sans Bold"/>
              </a:rPr>
              <a:t>DEPARTMENT OF CSE (ARTIFICIAL INTELLIGENCE AND MACHINE LEARNING)</a:t>
            </a:r>
          </a:p>
          <a:p>
            <a:pPr algn="ctr">
              <a:lnSpc>
                <a:spcPts val="7279"/>
              </a:lnSpc>
            </a:pPr>
            <a:endParaRPr lang="en-US" sz="2800">
              <a:solidFill>
                <a:srgbClr val="000000"/>
              </a:solidFill>
              <a:latin typeface="Canva Sans Bold"/>
            </a:endParaRPr>
          </a:p>
          <a:p>
            <a:pPr algn="ctr">
              <a:lnSpc>
                <a:spcPts val="7279"/>
              </a:lnSpc>
            </a:pPr>
            <a:endParaRPr lang="en-US" sz="2800">
              <a:solidFill>
                <a:srgbClr val="000000"/>
              </a:solidFill>
              <a:latin typeface="Canva Sans Bold"/>
            </a:endParaRPr>
          </a:p>
        </p:txBody>
      </p:sp>
      <p:sp>
        <p:nvSpPr>
          <p:cNvPr id="22" name="TextBox 22"/>
          <p:cNvSpPr txBox="1"/>
          <p:nvPr/>
        </p:nvSpPr>
        <p:spPr>
          <a:xfrm>
            <a:off x="11428984" y="8381694"/>
            <a:ext cx="4142899" cy="496674"/>
          </a:xfrm>
          <a:prstGeom prst="rect">
            <a:avLst/>
          </a:prstGeom>
        </p:spPr>
        <p:txBody>
          <a:bodyPr lIns="0" tIns="0" rIns="0" bIns="0" rtlCol="0" anchor="t">
            <a:spAutoFit/>
          </a:bodyPr>
          <a:lstStyle/>
          <a:p>
            <a:pPr algn="ctr">
              <a:lnSpc>
                <a:spcPts val="4200"/>
              </a:lnSpc>
            </a:pPr>
            <a:r>
              <a:rPr lang="en-US" sz="2400" dirty="0">
                <a:solidFill>
                  <a:srgbClr val="000000"/>
                </a:solidFill>
                <a:latin typeface="Canva Sans Bold"/>
              </a:rPr>
              <a:t>Under the guidance of</a:t>
            </a:r>
          </a:p>
        </p:txBody>
      </p:sp>
      <p:sp>
        <p:nvSpPr>
          <p:cNvPr id="23" name="TextBox 23"/>
          <p:cNvSpPr txBox="1"/>
          <p:nvPr/>
        </p:nvSpPr>
        <p:spPr>
          <a:xfrm>
            <a:off x="15348158" y="9285683"/>
            <a:ext cx="2232898" cy="797559"/>
          </a:xfrm>
          <a:prstGeom prst="rect">
            <a:avLst/>
          </a:prstGeom>
        </p:spPr>
        <p:txBody>
          <a:bodyPr lIns="0" tIns="0" rIns="0" bIns="0" rtlCol="0" anchor="t">
            <a:spAutoFit/>
          </a:bodyPr>
          <a:lstStyle/>
          <a:p>
            <a:pPr algn="ctr">
              <a:lnSpc>
                <a:spcPts val="2100"/>
              </a:lnSpc>
            </a:pPr>
            <a:r>
              <a:rPr lang="en-US" sz="1500">
                <a:solidFill>
                  <a:srgbClr val="000000"/>
                </a:solidFill>
                <a:latin typeface="Canva Sans Bold"/>
              </a:rPr>
              <a:t>ASSISTANT PROFESSOR</a:t>
            </a:r>
          </a:p>
          <a:p>
            <a:pPr algn="ctr">
              <a:lnSpc>
                <a:spcPts val="4480"/>
              </a:lnSpc>
            </a:pPr>
            <a:endParaRPr lang="en-US" sz="1500">
              <a:solidFill>
                <a:srgbClr val="000000"/>
              </a:solidFill>
              <a:latin typeface="Canva Sans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9</a:t>
              </a:r>
            </a:p>
          </p:txBody>
        </p:sp>
      </p:grpSp>
      <p:sp>
        <p:nvSpPr>
          <p:cNvPr id="7" name="TextBox 7"/>
          <p:cNvSpPr txBox="1"/>
          <p:nvPr/>
        </p:nvSpPr>
        <p:spPr>
          <a:xfrm>
            <a:off x="2352670" y="30162"/>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CLASS DIAGRAM</a:t>
            </a:r>
          </a:p>
        </p:txBody>
      </p:sp>
      <p:sp>
        <p:nvSpPr>
          <p:cNvPr id="8" name="Freeform 8"/>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086330" y="1673225"/>
            <a:ext cx="12115340" cy="8438500"/>
          </a:xfrm>
          <a:custGeom>
            <a:avLst/>
            <a:gdLst/>
            <a:ahLst/>
            <a:cxnLst/>
            <a:rect l="l" t="t" r="r" b="b"/>
            <a:pathLst>
              <a:path w="12115340" h="8438500">
                <a:moveTo>
                  <a:pt x="0" y="0"/>
                </a:moveTo>
                <a:lnTo>
                  <a:pt x="12115340" y="0"/>
                </a:lnTo>
                <a:lnTo>
                  <a:pt x="12115340" y="8438500"/>
                </a:lnTo>
                <a:lnTo>
                  <a:pt x="0" y="8438500"/>
                </a:lnTo>
                <a:lnTo>
                  <a:pt x="0" y="0"/>
                </a:lnTo>
                <a:close/>
              </a:path>
            </a:pathLst>
          </a:custGeom>
          <a:blipFill>
            <a:blip r:embed="rId4"/>
            <a:stretch>
              <a:fillRect b="-3512"/>
            </a:stretch>
          </a:blipFill>
          <a:ln w="28575" cap="sq">
            <a:solidFill>
              <a:srgbClr val="000000"/>
            </a:solidFill>
            <a:prstDash val="solid"/>
            <a:miter/>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10</a:t>
              </a:r>
            </a:p>
          </p:txBody>
        </p:sp>
      </p:grpSp>
      <p:sp>
        <p:nvSpPr>
          <p:cNvPr id="7" name="Freeform 7"/>
          <p:cNvSpPr/>
          <p:nvPr/>
        </p:nvSpPr>
        <p:spPr>
          <a:xfrm>
            <a:off x="3922473" y="1481138"/>
            <a:ext cx="11811546" cy="8701393"/>
          </a:xfrm>
          <a:custGeom>
            <a:avLst/>
            <a:gdLst/>
            <a:ahLst/>
            <a:cxnLst/>
            <a:rect l="l" t="t" r="r" b="b"/>
            <a:pathLst>
              <a:path w="11811546" h="8701393">
                <a:moveTo>
                  <a:pt x="0" y="0"/>
                </a:moveTo>
                <a:lnTo>
                  <a:pt x="11811547" y="0"/>
                </a:lnTo>
                <a:lnTo>
                  <a:pt x="11811547" y="8701393"/>
                </a:lnTo>
                <a:lnTo>
                  <a:pt x="0" y="8701393"/>
                </a:lnTo>
                <a:lnTo>
                  <a:pt x="0" y="0"/>
                </a:lnTo>
                <a:close/>
              </a:path>
            </a:pathLst>
          </a:custGeom>
          <a:blipFill>
            <a:blip r:embed="rId2"/>
            <a:stretch>
              <a:fillRect r="-2454" b="-11524"/>
            </a:stretch>
          </a:blipFill>
          <a:ln w="28575" cap="sq">
            <a:solidFill>
              <a:srgbClr val="000000"/>
            </a:solidFill>
            <a:prstDash val="solid"/>
            <a:miter/>
          </a:ln>
        </p:spPr>
      </p:sp>
      <p:sp>
        <p:nvSpPr>
          <p:cNvPr id="8" name="TextBox 8"/>
          <p:cNvSpPr txBox="1"/>
          <p:nvPr/>
        </p:nvSpPr>
        <p:spPr>
          <a:xfrm>
            <a:off x="3039220" y="30162"/>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SEQUENCE DIAGRAM</a:t>
            </a: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130117" y="30162"/>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ALGORITHMS</a:t>
            </a:r>
          </a:p>
        </p:txBody>
      </p:sp>
      <p:grpSp>
        <p:nvGrpSpPr>
          <p:cNvPr id="3" name="Group 3"/>
          <p:cNvGrpSpPr/>
          <p:nvPr/>
        </p:nvGrpSpPr>
        <p:grpSpPr>
          <a:xfrm>
            <a:off x="16011555" y="0"/>
            <a:ext cx="1562612" cy="1673225"/>
            <a:chOff x="0" y="0"/>
            <a:chExt cx="2083482" cy="2230967"/>
          </a:xfrm>
        </p:grpSpPr>
        <p:grpSp>
          <p:nvGrpSpPr>
            <p:cNvPr id="4" name="Group 4"/>
            <p:cNvGrpSpPr/>
            <p:nvPr/>
          </p:nvGrpSpPr>
          <p:grpSpPr>
            <a:xfrm>
              <a:off x="75599" y="0"/>
              <a:ext cx="1932284" cy="2230967"/>
              <a:chOff x="0" y="0"/>
              <a:chExt cx="703982" cy="812800"/>
            </a:xfrm>
          </p:grpSpPr>
          <p:sp>
            <p:nvSpPr>
              <p:cNvPr id="5" name="Freeform 5"/>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6" name="TextBox 6"/>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11</a:t>
              </a:r>
            </a:p>
          </p:txBody>
        </p:sp>
      </p:grpSp>
      <p:sp>
        <p:nvSpPr>
          <p:cNvPr id="8" name="TextBox 8"/>
          <p:cNvSpPr txBox="1"/>
          <p:nvPr/>
        </p:nvSpPr>
        <p:spPr>
          <a:xfrm>
            <a:off x="1170800" y="1946207"/>
            <a:ext cx="15946400" cy="8220711"/>
          </a:xfrm>
          <a:prstGeom prst="rect">
            <a:avLst/>
          </a:prstGeom>
        </p:spPr>
        <p:txBody>
          <a:bodyPr lIns="0" tIns="0" rIns="0" bIns="0" rtlCol="0" anchor="t">
            <a:spAutoFit/>
          </a:bodyPr>
          <a:lstStyle/>
          <a:p>
            <a:pPr>
              <a:lnSpc>
                <a:spcPts val="3639"/>
              </a:lnSpc>
            </a:pPr>
            <a:r>
              <a:rPr lang="en-US" sz="2599">
                <a:solidFill>
                  <a:srgbClr val="000000"/>
                </a:solidFill>
                <a:latin typeface="Canva Sans Bold"/>
              </a:rPr>
              <a:t>Technique:</a:t>
            </a:r>
          </a:p>
          <a:p>
            <a:pPr marL="561336" lvl="1" indent="-280668">
              <a:lnSpc>
                <a:spcPts val="3639"/>
              </a:lnSpc>
              <a:buFont typeface="Arial"/>
              <a:buChar char="•"/>
            </a:pPr>
            <a:r>
              <a:rPr lang="en-US" sz="2599">
                <a:solidFill>
                  <a:srgbClr val="000000"/>
                </a:solidFill>
                <a:latin typeface="Canva Sans"/>
              </a:rPr>
              <a:t>Iterative Allocation: The program iterates over each room and allocates students to seats one by one.</a:t>
            </a:r>
          </a:p>
          <a:p>
            <a:pPr>
              <a:lnSpc>
                <a:spcPts val="3639"/>
              </a:lnSpc>
            </a:pPr>
            <a:r>
              <a:rPr lang="en-US" sz="2599">
                <a:solidFill>
                  <a:srgbClr val="000000"/>
                </a:solidFill>
                <a:latin typeface="Canva Sans Bold"/>
              </a:rPr>
              <a:t>Algorithm:</a:t>
            </a:r>
          </a:p>
          <a:p>
            <a:pPr marL="561336" lvl="1" indent="-280668">
              <a:lnSpc>
                <a:spcPts val="3639"/>
              </a:lnSpc>
              <a:buAutoNum type="arabicPeriod"/>
            </a:pPr>
            <a:r>
              <a:rPr lang="en-US" sz="2599">
                <a:solidFill>
                  <a:srgbClr val="000000"/>
                </a:solidFill>
                <a:latin typeface="Canva Sans Bold"/>
              </a:rPr>
              <a:t>Input Collection:</a:t>
            </a:r>
            <a:r>
              <a:rPr lang="en-US" sz="2599">
                <a:solidFill>
                  <a:srgbClr val="000000"/>
                </a:solidFill>
                <a:latin typeface="Canva Sans"/>
              </a:rPr>
              <a:t> First, the program collects input from the user regarding the number of departments, their names, and the range of roll numbers for each department.</a:t>
            </a:r>
          </a:p>
          <a:p>
            <a:pPr marL="561336" lvl="1" indent="-280668">
              <a:lnSpc>
                <a:spcPts val="3639"/>
              </a:lnSpc>
              <a:buAutoNum type="arabicPeriod"/>
            </a:pPr>
            <a:r>
              <a:rPr lang="en-US" sz="2599">
                <a:solidFill>
                  <a:srgbClr val="000000"/>
                </a:solidFill>
                <a:latin typeface="Canva Sans Bold"/>
              </a:rPr>
              <a:t>Seating Arrangement:</a:t>
            </a:r>
          </a:p>
          <a:p>
            <a:pPr marL="1122671" lvl="2" indent="-374224">
              <a:lnSpc>
                <a:spcPts val="3639"/>
              </a:lnSpc>
              <a:buFont typeface="Arial"/>
              <a:buChar char="⚬"/>
            </a:pPr>
            <a:r>
              <a:rPr lang="en-US" sz="2599">
                <a:solidFill>
                  <a:srgbClr val="000000"/>
                </a:solidFill>
                <a:latin typeface="Canva Sans"/>
              </a:rPr>
              <a:t>It then iterates over each room.</a:t>
            </a:r>
          </a:p>
          <a:p>
            <a:pPr marL="1122671" lvl="2" indent="-374224">
              <a:lnSpc>
                <a:spcPts val="3639"/>
              </a:lnSpc>
              <a:buFont typeface="Arial"/>
              <a:buChar char="⚬"/>
            </a:pPr>
            <a:r>
              <a:rPr lang="en-US" sz="2599">
                <a:solidFill>
                  <a:srgbClr val="000000"/>
                </a:solidFill>
                <a:latin typeface="Canva Sans"/>
              </a:rPr>
              <a:t>For each room, it prepares a list of students from all departments and sorts them based on their roll numbers.</a:t>
            </a:r>
          </a:p>
          <a:p>
            <a:pPr marL="1122671" lvl="2" indent="-374224">
              <a:lnSpc>
                <a:spcPts val="3639"/>
              </a:lnSpc>
              <a:buFont typeface="Arial"/>
              <a:buChar char="⚬"/>
            </a:pPr>
            <a:r>
              <a:rPr lang="en-US" sz="2599">
                <a:solidFill>
                  <a:srgbClr val="000000"/>
                </a:solidFill>
                <a:latin typeface="Canva Sans"/>
              </a:rPr>
              <a:t>It allocates students to the current room sequentially from this sorted list until the room reaches its maximum capacity.</a:t>
            </a:r>
          </a:p>
          <a:p>
            <a:pPr marL="1122671" lvl="2" indent="-374224">
              <a:lnSpc>
                <a:spcPts val="3639"/>
              </a:lnSpc>
              <a:buFont typeface="Arial"/>
              <a:buChar char="⚬"/>
            </a:pPr>
            <a:r>
              <a:rPr lang="en-US" sz="2599">
                <a:solidFill>
                  <a:srgbClr val="000000"/>
                </a:solidFill>
                <a:latin typeface="Canva Sans"/>
              </a:rPr>
              <a:t>Allocation is done in ascending order of student roll numbers.</a:t>
            </a:r>
          </a:p>
          <a:p>
            <a:pPr marL="561336" lvl="1" indent="-280668">
              <a:lnSpc>
                <a:spcPts val="3639"/>
              </a:lnSpc>
              <a:buAutoNum type="arabicPeriod"/>
            </a:pPr>
            <a:r>
              <a:rPr lang="en-US" sz="2599">
                <a:solidFill>
                  <a:srgbClr val="000000"/>
                </a:solidFill>
                <a:latin typeface="Canva Sans Bold"/>
              </a:rPr>
              <a:t>Output Display:</a:t>
            </a:r>
          </a:p>
          <a:p>
            <a:pPr marL="1122671" lvl="2" indent="-374224">
              <a:lnSpc>
                <a:spcPts val="3639"/>
              </a:lnSpc>
              <a:buFont typeface="Arial"/>
              <a:buChar char="⚬"/>
            </a:pPr>
            <a:r>
              <a:rPr lang="en-US" sz="2599">
                <a:solidFill>
                  <a:srgbClr val="000000"/>
                </a:solidFill>
                <a:latin typeface="Canva Sans"/>
              </a:rPr>
              <a:t>As the allocation progresses, the program displays the seating arrangement for each room, showing the room number, student number, and department.</a:t>
            </a:r>
          </a:p>
          <a:p>
            <a:pPr marL="1122671" lvl="2" indent="-374224">
              <a:lnSpc>
                <a:spcPts val="3639"/>
              </a:lnSpc>
              <a:buFont typeface="Arial"/>
              <a:buChar char="⚬"/>
            </a:pPr>
            <a:r>
              <a:rPr lang="en-US" sz="2599">
                <a:solidFill>
                  <a:srgbClr val="000000"/>
                </a:solidFill>
                <a:latin typeface="Canva Sans"/>
              </a:rPr>
              <a:t>It continues this process until all students are allocated to seats or all rooms are filled.</a:t>
            </a:r>
          </a:p>
          <a:p>
            <a:pPr>
              <a:lnSpc>
                <a:spcPts val="3639"/>
              </a:lnSpc>
            </a:pPr>
            <a:endParaRPr lang="en-US" sz="2599">
              <a:solidFill>
                <a:srgbClr val="000000"/>
              </a:solidFill>
              <a:latin typeface="Canva Sans"/>
            </a:endParaRP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12</a:t>
              </a:r>
            </a:p>
          </p:txBody>
        </p:sp>
      </p:grpSp>
      <p:sp>
        <p:nvSpPr>
          <p:cNvPr id="7" name="Freeform 7"/>
          <p:cNvSpPr/>
          <p:nvPr/>
        </p:nvSpPr>
        <p:spPr>
          <a:xfrm>
            <a:off x="2217976" y="1289051"/>
            <a:ext cx="12684416" cy="8601882"/>
          </a:xfrm>
          <a:custGeom>
            <a:avLst/>
            <a:gdLst/>
            <a:ahLst/>
            <a:cxnLst/>
            <a:rect l="l" t="t" r="r" b="b"/>
            <a:pathLst>
              <a:path w="12684416" h="8601882">
                <a:moveTo>
                  <a:pt x="0" y="0"/>
                </a:moveTo>
                <a:lnTo>
                  <a:pt x="12684417" y="0"/>
                </a:lnTo>
                <a:lnTo>
                  <a:pt x="12684417" y="8601882"/>
                </a:lnTo>
                <a:lnTo>
                  <a:pt x="0" y="8601882"/>
                </a:lnTo>
                <a:lnTo>
                  <a:pt x="0" y="0"/>
                </a:lnTo>
                <a:close/>
              </a:path>
            </a:pathLst>
          </a:custGeom>
          <a:blipFill>
            <a:blip r:embed="rId2"/>
            <a:stretch>
              <a:fillRect/>
            </a:stretch>
          </a:blipFill>
          <a:ln w="28575" cap="sq">
            <a:solidFill>
              <a:srgbClr val="000000"/>
            </a:solidFill>
            <a:prstDash val="solid"/>
            <a:miter/>
          </a:ln>
        </p:spPr>
      </p:sp>
      <p:sp>
        <p:nvSpPr>
          <p:cNvPr id="8" name="TextBox 8"/>
          <p:cNvSpPr txBox="1"/>
          <p:nvPr/>
        </p:nvSpPr>
        <p:spPr>
          <a:xfrm>
            <a:off x="1970165" y="-16192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DATASET</a:t>
            </a: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716750" y="3104644"/>
            <a:ext cx="8289859" cy="4713587"/>
          </a:xfrm>
          <a:custGeom>
            <a:avLst/>
            <a:gdLst/>
            <a:ahLst/>
            <a:cxnLst/>
            <a:rect l="l" t="t" r="r" b="b"/>
            <a:pathLst>
              <a:path w="8289859" h="4713587">
                <a:moveTo>
                  <a:pt x="0" y="0"/>
                </a:moveTo>
                <a:lnTo>
                  <a:pt x="8289859" y="0"/>
                </a:lnTo>
                <a:lnTo>
                  <a:pt x="8289859" y="4713587"/>
                </a:lnTo>
                <a:lnTo>
                  <a:pt x="0" y="4713587"/>
                </a:lnTo>
                <a:lnTo>
                  <a:pt x="0" y="0"/>
                </a:lnTo>
                <a:close/>
              </a:path>
            </a:pathLst>
          </a:custGeom>
          <a:blipFill>
            <a:blip r:embed="rId2"/>
            <a:stretch>
              <a:fillRect/>
            </a:stretch>
          </a:blipFill>
          <a:ln w="28575" cap="sq">
            <a:solidFill>
              <a:srgbClr val="000000"/>
            </a:solidFill>
            <a:prstDash val="solid"/>
            <a:miter/>
          </a:ln>
        </p:spPr>
      </p:sp>
      <p:sp>
        <p:nvSpPr>
          <p:cNvPr id="3" name="Freeform 3"/>
          <p:cNvSpPr/>
          <p:nvPr/>
        </p:nvSpPr>
        <p:spPr>
          <a:xfrm>
            <a:off x="9506990" y="3123501"/>
            <a:ext cx="8221198" cy="4656822"/>
          </a:xfrm>
          <a:custGeom>
            <a:avLst/>
            <a:gdLst/>
            <a:ahLst/>
            <a:cxnLst/>
            <a:rect l="l" t="t" r="r" b="b"/>
            <a:pathLst>
              <a:path w="8221198" h="4656822">
                <a:moveTo>
                  <a:pt x="0" y="0"/>
                </a:moveTo>
                <a:lnTo>
                  <a:pt x="8221198" y="0"/>
                </a:lnTo>
                <a:lnTo>
                  <a:pt x="8221198" y="4656823"/>
                </a:lnTo>
                <a:lnTo>
                  <a:pt x="0" y="4656823"/>
                </a:lnTo>
                <a:lnTo>
                  <a:pt x="0" y="0"/>
                </a:lnTo>
                <a:close/>
              </a:path>
            </a:pathLst>
          </a:custGeom>
          <a:blipFill>
            <a:blip r:embed="rId3"/>
            <a:stretch>
              <a:fillRect/>
            </a:stretch>
          </a:blipFill>
          <a:ln w="28575" cap="sq">
            <a:solidFill>
              <a:srgbClr val="000000"/>
            </a:solidFill>
            <a:prstDash val="solid"/>
            <a:miter/>
          </a:ln>
        </p:spPr>
      </p:sp>
      <p:sp>
        <p:nvSpPr>
          <p:cNvPr id="4" name="TextBox 4"/>
          <p:cNvSpPr txBox="1"/>
          <p:nvPr/>
        </p:nvSpPr>
        <p:spPr>
          <a:xfrm>
            <a:off x="4435491" y="381730"/>
            <a:ext cx="10142999" cy="2274012"/>
          </a:xfrm>
          <a:prstGeom prst="rect">
            <a:avLst/>
          </a:prstGeom>
        </p:spPr>
        <p:txBody>
          <a:bodyPr lIns="0" tIns="0" rIns="0" bIns="0" rtlCol="0" anchor="t">
            <a:spAutoFit/>
          </a:bodyPr>
          <a:lstStyle/>
          <a:p>
            <a:pPr algn="ctr">
              <a:lnSpc>
                <a:spcPts val="9157"/>
              </a:lnSpc>
            </a:pPr>
            <a:r>
              <a:rPr lang="en-US" sz="6541">
                <a:solidFill>
                  <a:srgbClr val="000000"/>
                </a:solidFill>
                <a:latin typeface="Alatsi Bold"/>
              </a:rPr>
              <a:t>SCREENSHOTS AND PROJECT EXECUTION</a:t>
            </a:r>
          </a:p>
        </p:txBody>
      </p:sp>
      <p:grpSp>
        <p:nvGrpSpPr>
          <p:cNvPr id="5" name="Group 5"/>
          <p:cNvGrpSpPr/>
          <p:nvPr/>
        </p:nvGrpSpPr>
        <p:grpSpPr>
          <a:xfrm>
            <a:off x="160115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13</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9642666" y="3007889"/>
            <a:ext cx="8199224" cy="4652921"/>
          </a:xfrm>
          <a:custGeom>
            <a:avLst/>
            <a:gdLst/>
            <a:ahLst/>
            <a:cxnLst/>
            <a:rect l="l" t="t" r="r" b="b"/>
            <a:pathLst>
              <a:path w="8199224" h="4652921">
                <a:moveTo>
                  <a:pt x="0" y="0"/>
                </a:moveTo>
                <a:lnTo>
                  <a:pt x="8199224" y="0"/>
                </a:lnTo>
                <a:lnTo>
                  <a:pt x="8199224" y="4652921"/>
                </a:lnTo>
                <a:lnTo>
                  <a:pt x="0" y="4652921"/>
                </a:lnTo>
                <a:lnTo>
                  <a:pt x="0" y="0"/>
                </a:lnTo>
                <a:close/>
              </a:path>
            </a:pathLst>
          </a:custGeom>
          <a:blipFill>
            <a:blip r:embed="rId2"/>
            <a:stretch>
              <a:fillRect/>
            </a:stretch>
          </a:blipFill>
          <a:ln w="28575" cap="sq">
            <a:solidFill>
              <a:srgbClr val="000000"/>
            </a:solidFill>
            <a:prstDash val="solid"/>
            <a:miter/>
          </a:ln>
        </p:spPr>
      </p:sp>
      <p:sp>
        <p:nvSpPr>
          <p:cNvPr id="3" name="Freeform 3"/>
          <p:cNvSpPr/>
          <p:nvPr/>
        </p:nvSpPr>
        <p:spPr>
          <a:xfrm>
            <a:off x="643948" y="3007889"/>
            <a:ext cx="8167228" cy="4650546"/>
          </a:xfrm>
          <a:custGeom>
            <a:avLst/>
            <a:gdLst/>
            <a:ahLst/>
            <a:cxnLst/>
            <a:rect l="l" t="t" r="r" b="b"/>
            <a:pathLst>
              <a:path w="8167228" h="4650546">
                <a:moveTo>
                  <a:pt x="0" y="0"/>
                </a:moveTo>
                <a:lnTo>
                  <a:pt x="8167228" y="0"/>
                </a:lnTo>
                <a:lnTo>
                  <a:pt x="8167228" y="4650546"/>
                </a:lnTo>
                <a:lnTo>
                  <a:pt x="0" y="4650546"/>
                </a:lnTo>
                <a:lnTo>
                  <a:pt x="0" y="0"/>
                </a:lnTo>
                <a:close/>
              </a:path>
            </a:pathLst>
          </a:custGeom>
          <a:blipFill>
            <a:blip r:embed="rId3"/>
            <a:stretch>
              <a:fillRect/>
            </a:stretch>
          </a:blipFill>
          <a:ln w="28575" cap="sq">
            <a:solidFill>
              <a:srgbClr val="000000"/>
            </a:solidFill>
            <a:prstDash val="solid"/>
            <a:miter/>
          </a:ln>
        </p:spPr>
      </p:sp>
      <p:sp>
        <p:nvSpPr>
          <p:cNvPr id="4" name="TextBox 4"/>
          <p:cNvSpPr txBox="1"/>
          <p:nvPr/>
        </p:nvSpPr>
        <p:spPr>
          <a:xfrm>
            <a:off x="4072501" y="381730"/>
            <a:ext cx="10142999" cy="2274012"/>
          </a:xfrm>
          <a:prstGeom prst="rect">
            <a:avLst/>
          </a:prstGeom>
        </p:spPr>
        <p:txBody>
          <a:bodyPr lIns="0" tIns="0" rIns="0" bIns="0" rtlCol="0" anchor="t">
            <a:spAutoFit/>
          </a:bodyPr>
          <a:lstStyle/>
          <a:p>
            <a:pPr algn="ctr">
              <a:lnSpc>
                <a:spcPts val="9157"/>
              </a:lnSpc>
            </a:pPr>
            <a:r>
              <a:rPr lang="en-US" sz="6541">
                <a:solidFill>
                  <a:srgbClr val="000000"/>
                </a:solidFill>
                <a:latin typeface="Alatsi Bold"/>
              </a:rPr>
              <a:t>SCREENSHOTS AND PROJECT EXECUTION</a:t>
            </a:r>
          </a:p>
        </p:txBody>
      </p:sp>
      <p:grpSp>
        <p:nvGrpSpPr>
          <p:cNvPr id="5" name="Group 5"/>
          <p:cNvGrpSpPr/>
          <p:nvPr/>
        </p:nvGrpSpPr>
        <p:grpSpPr>
          <a:xfrm>
            <a:off x="160115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15</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9296400" y="3489442"/>
            <a:ext cx="8347969" cy="4707993"/>
          </a:xfrm>
          <a:custGeom>
            <a:avLst/>
            <a:gdLst/>
            <a:ahLst/>
            <a:cxnLst/>
            <a:rect l="l" t="t" r="r" b="b"/>
            <a:pathLst>
              <a:path w="8347969" h="4707993">
                <a:moveTo>
                  <a:pt x="0" y="0"/>
                </a:moveTo>
                <a:lnTo>
                  <a:pt x="8347969" y="0"/>
                </a:lnTo>
                <a:lnTo>
                  <a:pt x="8347969" y="4707994"/>
                </a:lnTo>
                <a:lnTo>
                  <a:pt x="0" y="4707994"/>
                </a:lnTo>
                <a:lnTo>
                  <a:pt x="0" y="0"/>
                </a:lnTo>
                <a:close/>
              </a:path>
            </a:pathLst>
          </a:custGeom>
          <a:blipFill>
            <a:blip r:embed="rId2"/>
            <a:stretch>
              <a:fillRect/>
            </a:stretch>
          </a:blipFill>
          <a:ln w="28575" cap="sq">
            <a:solidFill>
              <a:srgbClr val="000000"/>
            </a:solidFill>
            <a:prstDash val="solid"/>
            <a:miter/>
          </a:ln>
        </p:spPr>
      </p:sp>
      <p:sp>
        <p:nvSpPr>
          <p:cNvPr id="3" name="Freeform 3"/>
          <p:cNvSpPr/>
          <p:nvPr/>
        </p:nvSpPr>
        <p:spPr>
          <a:xfrm>
            <a:off x="476145" y="3489442"/>
            <a:ext cx="8296271" cy="4707993"/>
          </a:xfrm>
          <a:custGeom>
            <a:avLst/>
            <a:gdLst/>
            <a:ahLst/>
            <a:cxnLst/>
            <a:rect l="l" t="t" r="r" b="b"/>
            <a:pathLst>
              <a:path w="8296271" h="4707993">
                <a:moveTo>
                  <a:pt x="0" y="0"/>
                </a:moveTo>
                <a:lnTo>
                  <a:pt x="8296271" y="0"/>
                </a:lnTo>
                <a:lnTo>
                  <a:pt x="8296271" y="4707994"/>
                </a:lnTo>
                <a:lnTo>
                  <a:pt x="0" y="4707994"/>
                </a:lnTo>
                <a:lnTo>
                  <a:pt x="0" y="0"/>
                </a:lnTo>
                <a:close/>
              </a:path>
            </a:pathLst>
          </a:custGeom>
          <a:blipFill>
            <a:blip r:embed="rId3"/>
            <a:stretch>
              <a:fillRect/>
            </a:stretch>
          </a:blipFill>
          <a:ln w="28575" cap="sq">
            <a:solidFill>
              <a:srgbClr val="000000"/>
            </a:solidFill>
            <a:prstDash val="solid"/>
            <a:miter/>
          </a:ln>
        </p:spPr>
      </p:sp>
      <p:sp>
        <p:nvSpPr>
          <p:cNvPr id="4" name="TextBox 4"/>
          <p:cNvSpPr txBox="1"/>
          <p:nvPr/>
        </p:nvSpPr>
        <p:spPr>
          <a:xfrm>
            <a:off x="4624280" y="545529"/>
            <a:ext cx="10142999" cy="2274012"/>
          </a:xfrm>
          <a:prstGeom prst="rect">
            <a:avLst/>
          </a:prstGeom>
        </p:spPr>
        <p:txBody>
          <a:bodyPr lIns="0" tIns="0" rIns="0" bIns="0" rtlCol="0" anchor="t">
            <a:spAutoFit/>
          </a:bodyPr>
          <a:lstStyle/>
          <a:p>
            <a:pPr algn="ctr">
              <a:lnSpc>
                <a:spcPts val="9157"/>
              </a:lnSpc>
            </a:pPr>
            <a:r>
              <a:rPr lang="en-US" sz="6541">
                <a:solidFill>
                  <a:srgbClr val="000000"/>
                </a:solidFill>
                <a:latin typeface="Alatsi Bold"/>
              </a:rPr>
              <a:t>SCREENSHOTS AND PROJECT EXECUTION</a:t>
            </a:r>
          </a:p>
        </p:txBody>
      </p:sp>
      <p:grpSp>
        <p:nvGrpSpPr>
          <p:cNvPr id="5" name="Group 5"/>
          <p:cNvGrpSpPr/>
          <p:nvPr/>
        </p:nvGrpSpPr>
        <p:grpSpPr>
          <a:xfrm>
            <a:off x="160115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15</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4934424" y="3632058"/>
            <a:ext cx="9896203" cy="5626242"/>
          </a:xfrm>
          <a:custGeom>
            <a:avLst/>
            <a:gdLst/>
            <a:ahLst/>
            <a:cxnLst/>
            <a:rect l="l" t="t" r="r" b="b"/>
            <a:pathLst>
              <a:path w="9896203" h="5626242">
                <a:moveTo>
                  <a:pt x="0" y="0"/>
                </a:moveTo>
                <a:lnTo>
                  <a:pt x="9896203" y="0"/>
                </a:lnTo>
                <a:lnTo>
                  <a:pt x="9896203" y="5626242"/>
                </a:lnTo>
                <a:lnTo>
                  <a:pt x="0" y="5626242"/>
                </a:lnTo>
                <a:lnTo>
                  <a:pt x="0" y="0"/>
                </a:lnTo>
                <a:close/>
              </a:path>
            </a:pathLst>
          </a:custGeom>
          <a:blipFill>
            <a:blip r:embed="rId2"/>
            <a:stretch>
              <a:fillRect/>
            </a:stretch>
          </a:blipFill>
          <a:ln w="28575" cap="sq">
            <a:solidFill>
              <a:srgbClr val="000000"/>
            </a:solidFill>
            <a:prstDash val="solid"/>
            <a:miter/>
          </a:ln>
        </p:spPr>
      </p:sp>
      <p:sp>
        <p:nvSpPr>
          <p:cNvPr id="3" name="TextBox 3"/>
          <p:cNvSpPr txBox="1"/>
          <p:nvPr/>
        </p:nvSpPr>
        <p:spPr>
          <a:xfrm>
            <a:off x="4687628" y="712788"/>
            <a:ext cx="10142999" cy="2274012"/>
          </a:xfrm>
          <a:prstGeom prst="rect">
            <a:avLst/>
          </a:prstGeom>
        </p:spPr>
        <p:txBody>
          <a:bodyPr lIns="0" tIns="0" rIns="0" bIns="0" rtlCol="0" anchor="t">
            <a:spAutoFit/>
          </a:bodyPr>
          <a:lstStyle/>
          <a:p>
            <a:pPr algn="ctr">
              <a:lnSpc>
                <a:spcPts val="9157"/>
              </a:lnSpc>
            </a:pPr>
            <a:r>
              <a:rPr lang="en-US" sz="6541">
                <a:solidFill>
                  <a:srgbClr val="000000"/>
                </a:solidFill>
                <a:latin typeface="Alatsi Bold"/>
              </a:rPr>
              <a:t>SCREENSHOTS AND PROJECT EXECUTION</a:t>
            </a:r>
          </a:p>
        </p:txBody>
      </p:sp>
      <p:grpSp>
        <p:nvGrpSpPr>
          <p:cNvPr id="4" name="Group 4"/>
          <p:cNvGrpSpPr/>
          <p:nvPr/>
        </p:nvGrpSpPr>
        <p:grpSpPr>
          <a:xfrm>
            <a:off x="160115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16</a:t>
              </a:r>
            </a:p>
          </p:txBody>
        </p:sp>
      </p:gr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3003872" y="2481181"/>
            <a:ext cx="11574186" cy="6495778"/>
          </a:xfrm>
          <a:custGeom>
            <a:avLst/>
            <a:gdLst/>
            <a:ahLst/>
            <a:cxnLst/>
            <a:rect l="l" t="t" r="r" b="b"/>
            <a:pathLst>
              <a:path w="11574186" h="6495778">
                <a:moveTo>
                  <a:pt x="0" y="0"/>
                </a:moveTo>
                <a:lnTo>
                  <a:pt x="11574186" y="0"/>
                </a:lnTo>
                <a:lnTo>
                  <a:pt x="11574186" y="6495779"/>
                </a:lnTo>
                <a:lnTo>
                  <a:pt x="0" y="6495779"/>
                </a:lnTo>
                <a:lnTo>
                  <a:pt x="0" y="0"/>
                </a:lnTo>
                <a:close/>
              </a:path>
            </a:pathLst>
          </a:custGeom>
          <a:blipFill>
            <a:blip r:embed="rId2"/>
            <a:stretch>
              <a:fillRect/>
            </a:stretch>
          </a:blipFill>
          <a:ln w="28575" cap="sq">
            <a:solidFill>
              <a:srgbClr val="000000"/>
            </a:solidFill>
            <a:prstDash val="solid"/>
            <a:miter/>
          </a:ln>
        </p:spPr>
      </p:sp>
      <p:sp>
        <p:nvSpPr>
          <p:cNvPr id="3" name="TextBox 3"/>
          <p:cNvSpPr txBox="1"/>
          <p:nvPr/>
        </p:nvSpPr>
        <p:spPr>
          <a:xfrm>
            <a:off x="2200946" y="480643"/>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RESULT ANALYSIS</a:t>
            </a:r>
          </a:p>
        </p:txBody>
      </p:sp>
      <p:grpSp>
        <p:nvGrpSpPr>
          <p:cNvPr id="4" name="Group 4"/>
          <p:cNvGrpSpPr/>
          <p:nvPr/>
        </p:nvGrpSpPr>
        <p:grpSpPr>
          <a:xfrm>
            <a:off x="160115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17</a:t>
              </a:r>
            </a:p>
          </p:txBody>
        </p:sp>
      </p:gr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18</a:t>
              </a:r>
            </a:p>
          </p:txBody>
        </p:sp>
      </p:grpSp>
      <p:sp>
        <p:nvSpPr>
          <p:cNvPr id="7" name="TextBox 7"/>
          <p:cNvSpPr txBox="1"/>
          <p:nvPr/>
        </p:nvSpPr>
        <p:spPr>
          <a:xfrm>
            <a:off x="2266801" y="49212"/>
            <a:ext cx="13180039" cy="1309366"/>
          </a:xfrm>
          <a:prstGeom prst="rect">
            <a:avLst/>
          </a:prstGeom>
        </p:spPr>
        <p:txBody>
          <a:bodyPr lIns="0" tIns="0" rIns="0" bIns="0" rtlCol="0" anchor="t">
            <a:spAutoFit/>
          </a:bodyPr>
          <a:lstStyle/>
          <a:p>
            <a:pPr algn="ctr">
              <a:lnSpc>
                <a:spcPts val="10780"/>
              </a:lnSpc>
            </a:pPr>
            <a:r>
              <a:rPr lang="en-US" sz="7700">
                <a:solidFill>
                  <a:srgbClr val="000000"/>
                </a:solidFill>
                <a:latin typeface="Alatsi Bold"/>
              </a:rPr>
              <a:t>PERFORMANCE METRICS</a:t>
            </a:r>
          </a:p>
        </p:txBody>
      </p:sp>
      <p:sp>
        <p:nvSpPr>
          <p:cNvPr id="8" name="TextBox 8"/>
          <p:cNvSpPr txBox="1"/>
          <p:nvPr/>
        </p:nvSpPr>
        <p:spPr>
          <a:xfrm>
            <a:off x="678237" y="1727596"/>
            <a:ext cx="17069393" cy="7765445"/>
          </a:xfrm>
          <a:prstGeom prst="rect">
            <a:avLst/>
          </a:prstGeom>
        </p:spPr>
        <p:txBody>
          <a:bodyPr lIns="0" tIns="0" rIns="0" bIns="0" rtlCol="0" anchor="t">
            <a:spAutoFit/>
          </a:bodyPr>
          <a:lstStyle/>
          <a:p>
            <a:pPr>
              <a:lnSpc>
                <a:spcPts val="5108"/>
              </a:lnSpc>
              <a:spcBef>
                <a:spcPct val="0"/>
              </a:spcBef>
            </a:pPr>
            <a:r>
              <a:rPr lang="en-US" sz="3648">
                <a:solidFill>
                  <a:srgbClr val="000000"/>
                </a:solidFill>
                <a:latin typeface="Abhaya Libre Bold"/>
              </a:rPr>
              <a:t>Process Efficiency:</a:t>
            </a:r>
            <a:r>
              <a:rPr lang="en-US" sz="3648">
                <a:solidFill>
                  <a:srgbClr val="000000"/>
                </a:solidFill>
                <a:latin typeface="Abhaya Libre"/>
              </a:rPr>
              <a:t> Measure the time it takes to complete tasks before and after the transition. This could include the time it takes to process orders, handle customer inquiries, or complete administrative tasks.</a:t>
            </a:r>
          </a:p>
          <a:p>
            <a:pPr>
              <a:lnSpc>
                <a:spcPts val="5108"/>
              </a:lnSpc>
              <a:spcBef>
                <a:spcPct val="0"/>
              </a:spcBef>
            </a:pPr>
            <a:r>
              <a:rPr lang="en-US" sz="3648">
                <a:solidFill>
                  <a:srgbClr val="000000"/>
                </a:solidFill>
                <a:latin typeface="Abhaya Libre Bold"/>
              </a:rPr>
              <a:t>Accuracy:</a:t>
            </a:r>
            <a:r>
              <a:rPr lang="en-US" sz="3648">
                <a:solidFill>
                  <a:srgbClr val="000000"/>
                </a:solidFill>
                <a:latin typeface="Abhaya Libre"/>
              </a:rPr>
              <a:t> Compare the accuracy of data entry and output before and after the transition. Look for any discrepancies or errors that may have occurred during the manual process and determine if the digital process has reduced these errors.</a:t>
            </a:r>
          </a:p>
          <a:p>
            <a:pPr>
              <a:lnSpc>
                <a:spcPts val="5108"/>
              </a:lnSpc>
              <a:spcBef>
                <a:spcPct val="0"/>
              </a:spcBef>
            </a:pPr>
            <a:r>
              <a:rPr lang="en-US" sz="3648">
                <a:solidFill>
                  <a:srgbClr val="000000"/>
                </a:solidFill>
                <a:latin typeface="Abhaya Libre Bold"/>
              </a:rPr>
              <a:t>Cost Savings: </a:t>
            </a:r>
            <a:r>
              <a:rPr lang="en-US" sz="3648">
                <a:solidFill>
                  <a:srgbClr val="000000"/>
                </a:solidFill>
                <a:latin typeface="Abhaya Libre"/>
              </a:rPr>
              <a:t>Calculate the cost savings achieved through the digital process. Consider factors such as reduced labor costs, decreased paper and printing expenses, and savings on storage space.</a:t>
            </a:r>
          </a:p>
          <a:p>
            <a:pPr>
              <a:lnSpc>
                <a:spcPts val="5108"/>
              </a:lnSpc>
              <a:spcBef>
                <a:spcPct val="0"/>
              </a:spcBef>
            </a:pPr>
            <a:r>
              <a:rPr lang="en-US" sz="3648">
                <a:solidFill>
                  <a:srgbClr val="000000"/>
                </a:solidFill>
                <a:latin typeface="Abhaya Libre Bold"/>
              </a:rPr>
              <a:t>Productivity:</a:t>
            </a:r>
            <a:r>
              <a:rPr lang="en-US" sz="3648">
                <a:solidFill>
                  <a:srgbClr val="000000"/>
                </a:solidFill>
                <a:latin typeface="Abhaya Libre"/>
              </a:rPr>
              <a:t> Assess the productivity of employees involved in the process. Measure the number of tasks completed within a specific time frame and compare it to the manual process. Look for any bottlenecks or inefficiencies that may be impacting productivity.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1537109" y="2071721"/>
            <a:ext cx="14705320" cy="7758927"/>
          </a:xfrm>
          <a:prstGeom prst="rect">
            <a:avLst/>
          </a:prstGeom>
        </p:spPr>
        <p:txBody>
          <a:bodyPr lIns="0" tIns="0" rIns="0" bIns="0" rtlCol="0" anchor="t">
            <a:spAutoFit/>
          </a:bodyPr>
          <a:lstStyle/>
          <a:p>
            <a:pPr marL="600293" lvl="1" indent="-300147">
              <a:lnSpc>
                <a:spcPts val="3892"/>
              </a:lnSpc>
              <a:buFont typeface="Arial"/>
              <a:buChar char="•"/>
            </a:pPr>
            <a:r>
              <a:rPr lang="en-US" sz="2780">
                <a:solidFill>
                  <a:srgbClr val="000000"/>
                </a:solidFill>
                <a:latin typeface="Alatsi Bold"/>
              </a:rPr>
              <a:t>Abstract</a:t>
            </a:r>
          </a:p>
          <a:p>
            <a:pPr marL="600293" lvl="1" indent="-300147">
              <a:lnSpc>
                <a:spcPts val="3892"/>
              </a:lnSpc>
              <a:buFont typeface="Arial"/>
              <a:buChar char="•"/>
            </a:pPr>
            <a:r>
              <a:rPr lang="en-US" sz="2780">
                <a:solidFill>
                  <a:srgbClr val="000000"/>
                </a:solidFill>
                <a:latin typeface="Alatsi Bold"/>
              </a:rPr>
              <a:t>Existing System</a:t>
            </a:r>
          </a:p>
          <a:p>
            <a:pPr marL="600293" lvl="1" indent="-300147">
              <a:lnSpc>
                <a:spcPts val="3892"/>
              </a:lnSpc>
              <a:buFont typeface="Arial"/>
              <a:buChar char="•"/>
            </a:pPr>
            <a:r>
              <a:rPr lang="en-US" sz="2780">
                <a:solidFill>
                  <a:srgbClr val="000000"/>
                </a:solidFill>
                <a:latin typeface="Alatsi Bold"/>
              </a:rPr>
              <a:t>Disadvantages</a:t>
            </a:r>
          </a:p>
          <a:p>
            <a:pPr marL="600293" lvl="1" indent="-300147">
              <a:lnSpc>
                <a:spcPts val="3892"/>
              </a:lnSpc>
              <a:buFont typeface="Arial"/>
              <a:buChar char="•"/>
            </a:pPr>
            <a:r>
              <a:rPr lang="en-US" sz="2780">
                <a:solidFill>
                  <a:srgbClr val="000000"/>
                </a:solidFill>
                <a:latin typeface="Alatsi Bold"/>
              </a:rPr>
              <a:t>Proposed System</a:t>
            </a:r>
          </a:p>
          <a:p>
            <a:pPr marL="600293" lvl="1" indent="-300147">
              <a:lnSpc>
                <a:spcPts val="3892"/>
              </a:lnSpc>
              <a:buFont typeface="Arial"/>
              <a:buChar char="•"/>
            </a:pPr>
            <a:r>
              <a:rPr lang="en-US" sz="2780">
                <a:solidFill>
                  <a:srgbClr val="000000"/>
                </a:solidFill>
                <a:latin typeface="Alatsi Bold"/>
              </a:rPr>
              <a:t>Advantages</a:t>
            </a:r>
          </a:p>
          <a:p>
            <a:pPr marL="600293" lvl="1" indent="-300147">
              <a:lnSpc>
                <a:spcPts val="3892"/>
              </a:lnSpc>
              <a:buFont typeface="Arial"/>
              <a:buChar char="•"/>
            </a:pPr>
            <a:r>
              <a:rPr lang="en-US" sz="2780">
                <a:solidFill>
                  <a:srgbClr val="000000"/>
                </a:solidFill>
                <a:latin typeface="Alatsi Bold"/>
              </a:rPr>
              <a:t>System Architecture</a:t>
            </a:r>
          </a:p>
          <a:p>
            <a:pPr marL="600293" lvl="1" indent="-300147">
              <a:lnSpc>
                <a:spcPts val="3892"/>
              </a:lnSpc>
              <a:buFont typeface="Arial"/>
              <a:buChar char="•"/>
            </a:pPr>
            <a:r>
              <a:rPr lang="en-US" sz="2780">
                <a:solidFill>
                  <a:srgbClr val="000000"/>
                </a:solidFill>
                <a:latin typeface="Alatsi Bold"/>
              </a:rPr>
              <a:t>Use case Diagram</a:t>
            </a:r>
          </a:p>
          <a:p>
            <a:pPr marL="600293" lvl="1" indent="-300147">
              <a:lnSpc>
                <a:spcPts val="3892"/>
              </a:lnSpc>
              <a:buFont typeface="Arial"/>
              <a:buChar char="•"/>
            </a:pPr>
            <a:r>
              <a:rPr lang="en-US" sz="2780">
                <a:solidFill>
                  <a:srgbClr val="000000"/>
                </a:solidFill>
                <a:latin typeface="Alatsi Bold"/>
              </a:rPr>
              <a:t>Class Diagram</a:t>
            </a:r>
          </a:p>
          <a:p>
            <a:pPr marL="600293" lvl="1" indent="-300147">
              <a:lnSpc>
                <a:spcPts val="3892"/>
              </a:lnSpc>
              <a:buFont typeface="Arial"/>
              <a:buChar char="•"/>
            </a:pPr>
            <a:r>
              <a:rPr lang="en-US" sz="2780">
                <a:solidFill>
                  <a:srgbClr val="000000"/>
                </a:solidFill>
                <a:latin typeface="Alatsi Bold"/>
              </a:rPr>
              <a:t>Sequence Diagram</a:t>
            </a:r>
          </a:p>
          <a:p>
            <a:pPr marL="600293" lvl="1" indent="-300147">
              <a:lnSpc>
                <a:spcPts val="3892"/>
              </a:lnSpc>
              <a:buFont typeface="Arial"/>
              <a:buChar char="•"/>
            </a:pPr>
            <a:r>
              <a:rPr lang="en-US" sz="2780">
                <a:solidFill>
                  <a:srgbClr val="000000"/>
                </a:solidFill>
                <a:latin typeface="Alatsi Bold"/>
              </a:rPr>
              <a:t>Algorithms</a:t>
            </a:r>
          </a:p>
          <a:p>
            <a:pPr marL="600293" lvl="1" indent="-300147">
              <a:lnSpc>
                <a:spcPts val="3892"/>
              </a:lnSpc>
              <a:buFont typeface="Arial"/>
              <a:buChar char="•"/>
            </a:pPr>
            <a:r>
              <a:rPr lang="en-US" sz="2780">
                <a:solidFill>
                  <a:srgbClr val="000000"/>
                </a:solidFill>
                <a:latin typeface="Alatsi Bold"/>
              </a:rPr>
              <a:t>Dataset</a:t>
            </a:r>
          </a:p>
          <a:p>
            <a:pPr marL="600293" lvl="1" indent="-300147">
              <a:lnSpc>
                <a:spcPts val="3892"/>
              </a:lnSpc>
              <a:buFont typeface="Arial"/>
              <a:buChar char="•"/>
            </a:pPr>
            <a:r>
              <a:rPr lang="en-US" sz="2780">
                <a:solidFill>
                  <a:srgbClr val="000000"/>
                </a:solidFill>
                <a:latin typeface="Alatsi Bold"/>
              </a:rPr>
              <a:t>Screenshots and project execution</a:t>
            </a:r>
          </a:p>
          <a:p>
            <a:pPr marL="600293" lvl="1" indent="-300147">
              <a:lnSpc>
                <a:spcPts val="3892"/>
              </a:lnSpc>
              <a:buFont typeface="Arial"/>
              <a:buChar char="•"/>
            </a:pPr>
            <a:r>
              <a:rPr lang="en-US" sz="2780">
                <a:solidFill>
                  <a:srgbClr val="000000"/>
                </a:solidFill>
                <a:latin typeface="Alatsi Bold"/>
              </a:rPr>
              <a:t>Performance metrics</a:t>
            </a:r>
          </a:p>
          <a:p>
            <a:pPr marL="600293" lvl="1" indent="-300147">
              <a:lnSpc>
                <a:spcPts val="3892"/>
              </a:lnSpc>
              <a:buFont typeface="Arial"/>
              <a:buChar char="•"/>
            </a:pPr>
            <a:r>
              <a:rPr lang="en-US" sz="2780">
                <a:solidFill>
                  <a:srgbClr val="000000"/>
                </a:solidFill>
                <a:latin typeface="Alatsi Bold"/>
              </a:rPr>
              <a:t>Results Analysis(Graph)</a:t>
            </a:r>
          </a:p>
          <a:p>
            <a:pPr marL="600293" lvl="1" indent="-300147">
              <a:lnSpc>
                <a:spcPts val="3892"/>
              </a:lnSpc>
              <a:buFont typeface="Arial"/>
              <a:buChar char="•"/>
            </a:pPr>
            <a:r>
              <a:rPr lang="en-US" sz="2780">
                <a:solidFill>
                  <a:srgbClr val="000000"/>
                </a:solidFill>
                <a:latin typeface="Alatsi Bold"/>
              </a:rPr>
              <a:t>Conclusion and Future Scope</a:t>
            </a:r>
          </a:p>
          <a:p>
            <a:pPr marL="600293" lvl="1" indent="-300147">
              <a:lnSpc>
                <a:spcPts val="3892"/>
              </a:lnSpc>
              <a:buFont typeface="Arial"/>
              <a:buChar char="•"/>
            </a:pPr>
            <a:r>
              <a:rPr lang="en-US" sz="2780">
                <a:solidFill>
                  <a:srgbClr val="000000"/>
                </a:solidFill>
                <a:latin typeface="Alatsi Bold"/>
              </a:rPr>
              <a:t>Any Queries</a:t>
            </a:r>
          </a:p>
        </p:txBody>
      </p:sp>
      <p:sp>
        <p:nvSpPr>
          <p:cNvPr id="3" name="Freeform 3"/>
          <p:cNvSpPr/>
          <p:nvPr/>
        </p:nvSpPr>
        <p:spPr>
          <a:xfrm>
            <a:off x="13764167" y="620819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2942172" y="406218"/>
            <a:ext cx="13180039" cy="1450913"/>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TABLE OF CONTENTS</a:t>
            </a:r>
          </a:p>
        </p:txBody>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4993922" y="1857131"/>
            <a:ext cx="9076539" cy="90765"/>
          </a:xfrm>
          <a:custGeom>
            <a:avLst/>
            <a:gdLst/>
            <a:ahLst/>
            <a:cxnLst/>
            <a:rect l="l" t="t" r="r" b="b"/>
            <a:pathLst>
              <a:path w="9076539" h="90765">
                <a:moveTo>
                  <a:pt x="0" y="0"/>
                </a:moveTo>
                <a:lnTo>
                  <a:pt x="9076539" y="0"/>
                </a:lnTo>
                <a:lnTo>
                  <a:pt x="9076539" y="90765"/>
                </a:lnTo>
                <a:lnTo>
                  <a:pt x="0" y="907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3219343" y="-133350"/>
            <a:ext cx="13180039" cy="2432044"/>
          </a:xfrm>
          <a:prstGeom prst="rect">
            <a:avLst/>
          </a:prstGeom>
        </p:spPr>
        <p:txBody>
          <a:bodyPr lIns="0" tIns="0" rIns="0" bIns="0" rtlCol="0" anchor="t">
            <a:spAutoFit/>
          </a:bodyPr>
          <a:lstStyle/>
          <a:p>
            <a:pPr algn="ctr">
              <a:lnSpc>
                <a:spcPts val="9800"/>
              </a:lnSpc>
            </a:pPr>
            <a:r>
              <a:rPr lang="en-US" sz="7000">
                <a:solidFill>
                  <a:srgbClr val="000000"/>
                </a:solidFill>
                <a:latin typeface="Alatsi Bold"/>
              </a:rPr>
              <a:t>CONCLUSION AND FUTURE </a:t>
            </a:r>
          </a:p>
          <a:p>
            <a:pPr algn="ctr">
              <a:lnSpc>
                <a:spcPts val="9800"/>
              </a:lnSpc>
            </a:pPr>
            <a:r>
              <a:rPr lang="en-US" sz="7000">
                <a:solidFill>
                  <a:srgbClr val="000000"/>
                </a:solidFill>
                <a:latin typeface="Alatsi Bold"/>
              </a:rPr>
              <a:t>SCOPE</a:t>
            </a:r>
          </a:p>
        </p:txBody>
      </p:sp>
      <p:grpSp>
        <p:nvGrpSpPr>
          <p:cNvPr id="3" name="Group 3"/>
          <p:cNvGrpSpPr/>
          <p:nvPr/>
        </p:nvGrpSpPr>
        <p:grpSpPr>
          <a:xfrm>
            <a:off x="16011555" y="0"/>
            <a:ext cx="1562612" cy="1673225"/>
            <a:chOff x="0" y="0"/>
            <a:chExt cx="2083482" cy="2230967"/>
          </a:xfrm>
        </p:grpSpPr>
        <p:grpSp>
          <p:nvGrpSpPr>
            <p:cNvPr id="4" name="Group 4"/>
            <p:cNvGrpSpPr/>
            <p:nvPr/>
          </p:nvGrpSpPr>
          <p:grpSpPr>
            <a:xfrm>
              <a:off x="75599" y="0"/>
              <a:ext cx="1932284" cy="2230967"/>
              <a:chOff x="0" y="0"/>
              <a:chExt cx="703982" cy="812800"/>
            </a:xfrm>
          </p:grpSpPr>
          <p:sp>
            <p:nvSpPr>
              <p:cNvPr id="5" name="Freeform 5"/>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6" name="TextBox 6"/>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19</a:t>
              </a:r>
            </a:p>
          </p:txBody>
        </p:sp>
      </p:grpSp>
      <p:sp>
        <p:nvSpPr>
          <p:cNvPr id="8" name="Freeform 8"/>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774825" y="2232019"/>
            <a:ext cx="16799342" cy="76669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000000"/>
                </a:solidFill>
                <a:latin typeface="Canva Sans Bold"/>
              </a:rPr>
              <a:t>Automatic exam seating system streamlines administration, enhances fairness, security, and efficiency, optimizing resources with advanced algorithms and robust security measures.</a:t>
            </a:r>
          </a:p>
          <a:p>
            <a:pPr marL="734059" lvl="1" indent="-367030" algn="just">
              <a:lnSpc>
                <a:spcPts val="4759"/>
              </a:lnSpc>
              <a:buFont typeface="Arial"/>
              <a:buChar char="•"/>
            </a:pPr>
            <a:r>
              <a:rPr lang="en-US" sz="3399">
                <a:solidFill>
                  <a:srgbClr val="000000"/>
                </a:solidFill>
                <a:latin typeface="Canva Sans Semi-Bold"/>
              </a:rPr>
              <a:t>Intelligent Scheduling</a:t>
            </a:r>
            <a:r>
              <a:rPr lang="en-US" sz="3399">
                <a:solidFill>
                  <a:srgbClr val="000000"/>
                </a:solidFill>
                <a:latin typeface="Canva Sans"/>
              </a:rPr>
              <a:t>: Incorporate machine learning techniques to predict future exam demands, optimize exam schedules, and anticipate seating arrangement requirements based on historical data and trends.</a:t>
            </a:r>
          </a:p>
          <a:p>
            <a:pPr marL="690881" lvl="1" indent="-345440" algn="just">
              <a:lnSpc>
                <a:spcPts val="4480"/>
              </a:lnSpc>
              <a:buFont typeface="Arial"/>
              <a:buChar char="•"/>
            </a:pPr>
            <a:r>
              <a:rPr lang="en-US" sz="3200">
                <a:solidFill>
                  <a:srgbClr val="000000"/>
                </a:solidFill>
                <a:latin typeface="Canva Sans Semi-Bold"/>
              </a:rPr>
              <a:t>Mobile Applications</a:t>
            </a:r>
            <a:r>
              <a:rPr lang="en-US" sz="3200">
                <a:solidFill>
                  <a:srgbClr val="000000"/>
                </a:solidFill>
                <a:latin typeface="Canva Sans"/>
              </a:rPr>
              <a:t>: Develop mobile applications for both administrators and students, providing convenient access to exam schedules, seating assignments, and notifications. Enhance the user experience and accessibility of the system.</a:t>
            </a:r>
          </a:p>
          <a:p>
            <a:pPr marL="734059" lvl="1" indent="-367030" algn="just">
              <a:lnSpc>
                <a:spcPts val="4759"/>
              </a:lnSpc>
              <a:buFont typeface="Arial"/>
              <a:buChar char="•"/>
            </a:pPr>
            <a:r>
              <a:rPr lang="en-US" sz="3399">
                <a:solidFill>
                  <a:srgbClr val="000000"/>
                </a:solidFill>
                <a:latin typeface="Canva Sans Semi-Bold"/>
              </a:rPr>
              <a:t>Real-time Monitoring and Alerts</a:t>
            </a:r>
            <a:r>
              <a:rPr lang="en-US" sz="3399">
                <a:solidFill>
                  <a:srgbClr val="000000"/>
                </a:solidFill>
                <a:latin typeface="Canva Sans"/>
              </a:rPr>
              <a:t>: Implement real-time monitoring capabilities to detect and respond to potential issues during exams, such as seating discrepancies or room disruptions. Enable administrators to receive alerts and take immediate action when necessary.</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553980" y="3391489"/>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ANY QUERIES?</a:t>
            </a:r>
          </a:p>
        </p:txBody>
      </p:sp>
      <p:grpSp>
        <p:nvGrpSpPr>
          <p:cNvPr id="3" name="Group 3"/>
          <p:cNvGrpSpPr/>
          <p:nvPr/>
        </p:nvGrpSpPr>
        <p:grpSpPr>
          <a:xfrm>
            <a:off x="16011555" y="0"/>
            <a:ext cx="1562612" cy="1673225"/>
            <a:chOff x="0" y="0"/>
            <a:chExt cx="2083482" cy="2230967"/>
          </a:xfrm>
        </p:grpSpPr>
        <p:grpSp>
          <p:nvGrpSpPr>
            <p:cNvPr id="4" name="Group 4"/>
            <p:cNvGrpSpPr/>
            <p:nvPr/>
          </p:nvGrpSpPr>
          <p:grpSpPr>
            <a:xfrm>
              <a:off x="75599" y="0"/>
              <a:ext cx="1932284" cy="2230967"/>
              <a:chOff x="0" y="0"/>
              <a:chExt cx="703982" cy="812800"/>
            </a:xfrm>
          </p:grpSpPr>
          <p:sp>
            <p:nvSpPr>
              <p:cNvPr id="5" name="Freeform 5"/>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6" name="TextBox 6"/>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20</a:t>
              </a:r>
            </a:p>
          </p:txBody>
        </p:sp>
      </p:grpSp>
      <p:sp>
        <p:nvSpPr>
          <p:cNvPr id="8" name="Freeform 8"/>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1707204" y="2260601"/>
            <a:ext cx="14652451" cy="7608570"/>
          </a:xfrm>
          <a:prstGeom prst="rect">
            <a:avLst/>
          </a:prstGeom>
        </p:spPr>
        <p:txBody>
          <a:bodyPr lIns="0" tIns="0" rIns="0" bIns="0" rtlCol="0" anchor="t">
            <a:spAutoFit/>
          </a:bodyPr>
          <a:lstStyle/>
          <a:p>
            <a:pPr marL="582933" lvl="1" indent="-291467">
              <a:lnSpc>
                <a:spcPts val="3780"/>
              </a:lnSpc>
              <a:buFont typeface="Arial"/>
              <a:buChar char="•"/>
            </a:pPr>
            <a:r>
              <a:rPr lang="en-US" sz="2700">
                <a:solidFill>
                  <a:srgbClr val="000000"/>
                </a:solidFill>
                <a:latin typeface="Alatsi"/>
              </a:rPr>
              <a:t>The Exam Hall Seating Arrangement system aims to automate the process of allocating seats for examinations, reducing manual work for administrators and providing convenience for students.</a:t>
            </a:r>
          </a:p>
          <a:p>
            <a:pPr>
              <a:lnSpc>
                <a:spcPts val="3780"/>
              </a:lnSpc>
            </a:pPr>
            <a:endParaRPr lang="en-US" sz="2700">
              <a:solidFill>
                <a:srgbClr val="000000"/>
              </a:solidFill>
              <a:latin typeface="Alatsi"/>
            </a:endParaRPr>
          </a:p>
          <a:p>
            <a:pPr marL="582933" lvl="1" indent="-291467">
              <a:lnSpc>
                <a:spcPts val="3780"/>
              </a:lnSpc>
              <a:buFont typeface="Arial"/>
              <a:buChar char="•"/>
            </a:pPr>
            <a:r>
              <a:rPr lang="en-US" sz="2700">
                <a:solidFill>
                  <a:srgbClr val="000000"/>
                </a:solidFill>
                <a:latin typeface="Alatsi"/>
              </a:rPr>
              <a:t> The system comprises a secure login mechanism for administrators and students, an admin panel for managing exam details and student lists, and an algorithm to automatically assign seats based on various factors such as availability and special requirements.</a:t>
            </a:r>
          </a:p>
          <a:p>
            <a:pPr>
              <a:lnSpc>
                <a:spcPts val="3780"/>
              </a:lnSpc>
            </a:pPr>
            <a:endParaRPr lang="en-US" sz="2700">
              <a:solidFill>
                <a:srgbClr val="000000"/>
              </a:solidFill>
              <a:latin typeface="Alatsi"/>
            </a:endParaRPr>
          </a:p>
          <a:p>
            <a:pPr marL="582933" lvl="1" indent="-291467">
              <a:lnSpc>
                <a:spcPts val="3780"/>
              </a:lnSpc>
              <a:buFont typeface="Arial"/>
              <a:buChar char="•"/>
            </a:pPr>
            <a:r>
              <a:rPr lang="en-US" sz="2700">
                <a:solidFill>
                  <a:srgbClr val="000000"/>
                </a:solidFill>
                <a:latin typeface="Alatsi"/>
              </a:rPr>
              <a:t> The system offers flexibility for administrators to customize seating arrangements and ensures scalability and performance to handle large numbers of students and exam sessions</a:t>
            </a:r>
          </a:p>
          <a:p>
            <a:pPr>
              <a:lnSpc>
                <a:spcPts val="3780"/>
              </a:lnSpc>
            </a:pPr>
            <a:endParaRPr lang="en-US" sz="2700">
              <a:solidFill>
                <a:srgbClr val="000000"/>
              </a:solidFill>
              <a:latin typeface="Alatsi"/>
            </a:endParaRPr>
          </a:p>
          <a:p>
            <a:pPr marL="582933" lvl="1" indent="-291467">
              <a:lnSpc>
                <a:spcPts val="3780"/>
              </a:lnSpc>
              <a:buFont typeface="Arial"/>
              <a:buChar char="•"/>
            </a:pPr>
            <a:r>
              <a:rPr lang="en-US" sz="2700">
                <a:solidFill>
                  <a:srgbClr val="000000"/>
                </a:solidFill>
                <a:latin typeface="Alatsi"/>
              </a:rPr>
              <a:t> Security measures are implemented to protect sensitive data, and thorough testing and feedback collection are conducted to enhance the system's functionality and user experience.</a:t>
            </a:r>
          </a:p>
          <a:p>
            <a:pPr>
              <a:lnSpc>
                <a:spcPts val="3780"/>
              </a:lnSpc>
            </a:pPr>
            <a:endParaRPr lang="en-US" sz="2700">
              <a:solidFill>
                <a:srgbClr val="000000"/>
              </a:solidFill>
              <a:latin typeface="Alatsi"/>
            </a:endParaRPr>
          </a:p>
          <a:p>
            <a:pPr marL="582933" lvl="1" indent="-291467">
              <a:lnSpc>
                <a:spcPts val="3780"/>
              </a:lnSpc>
              <a:buFont typeface="Arial"/>
              <a:buChar char="•"/>
            </a:pPr>
            <a:r>
              <a:rPr lang="en-US" sz="2700">
                <a:solidFill>
                  <a:srgbClr val="000000"/>
                </a:solidFill>
                <a:latin typeface="Alatsi"/>
              </a:rPr>
              <a:t> Overall, the Exam Hall Seating Arrangement system streamlines the seat allocation process, improving efficiency and convenience for all stakeholders involved in the examination process.</a:t>
            </a:r>
          </a:p>
        </p:txBody>
      </p:sp>
      <p:sp>
        <p:nvSpPr>
          <p:cNvPr id="3" name="Freeform 3"/>
          <p:cNvSpPr/>
          <p:nvPr/>
        </p:nvSpPr>
        <p:spPr>
          <a:xfrm>
            <a:off x="13802267" y="620819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2553980" y="86677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ABSTRACT</a:t>
            </a:r>
          </a:p>
        </p:txBody>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2</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13764167" y="620819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458730" y="86677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EXISTING SYSTEM</a:t>
            </a:r>
          </a:p>
        </p:txBody>
      </p:sp>
      <p:grpSp>
        <p:nvGrpSpPr>
          <p:cNvPr id="4" name="Group 4"/>
          <p:cNvGrpSpPr/>
          <p:nvPr/>
        </p:nvGrpSpPr>
        <p:grpSpPr>
          <a:xfrm>
            <a:off x="158591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487"/>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3</a:t>
              </a:r>
            </a:p>
          </p:txBody>
        </p:sp>
      </p:grpSp>
      <p:sp>
        <p:nvSpPr>
          <p:cNvPr id="9" name="Freeform 9"/>
          <p:cNvSpPr/>
          <p:nvPr/>
        </p:nvSpPr>
        <p:spPr>
          <a:xfrm>
            <a:off x="-2618047"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2586331" y="2369920"/>
            <a:ext cx="13272824" cy="1780352"/>
          </a:xfrm>
          <a:prstGeom prst="rect">
            <a:avLst/>
          </a:prstGeom>
        </p:spPr>
        <p:txBody>
          <a:bodyPr lIns="0" tIns="0" rIns="0" bIns="0" rtlCol="0" anchor="t">
            <a:spAutoFit/>
          </a:bodyPr>
          <a:lstStyle/>
          <a:p>
            <a:pPr algn="ctr">
              <a:lnSpc>
                <a:spcPts val="4760"/>
              </a:lnSpc>
            </a:pPr>
            <a:r>
              <a:rPr lang="en-US" sz="3400">
                <a:solidFill>
                  <a:srgbClr val="000000"/>
                </a:solidFill>
                <a:latin typeface="Alatsi"/>
              </a:rPr>
              <a:t>The existing practice is the arrangement of seats for examinations manually by the exam cell faculty, with registered students and exam details provided by the university.</a:t>
            </a:r>
          </a:p>
        </p:txBody>
      </p:sp>
      <p:sp>
        <p:nvSpPr>
          <p:cNvPr id="11" name="TextBox 11"/>
          <p:cNvSpPr txBox="1"/>
          <p:nvPr/>
        </p:nvSpPr>
        <p:spPr>
          <a:xfrm>
            <a:off x="2112264" y="5797129"/>
            <a:ext cx="15309503" cy="238061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Bold"/>
              </a:rPr>
              <a:t>Process the number of students who are appearing</a:t>
            </a:r>
          </a:p>
          <a:p>
            <a:pPr marL="734059" lvl="1" indent="-367030" algn="just">
              <a:lnSpc>
                <a:spcPts val="4759"/>
              </a:lnSpc>
              <a:buFont typeface="Arial"/>
              <a:buChar char="•"/>
            </a:pPr>
            <a:r>
              <a:rPr lang="en-US" sz="3399">
                <a:solidFill>
                  <a:srgbClr val="000000"/>
                </a:solidFill>
                <a:latin typeface="Canva Sans Bold"/>
              </a:rPr>
              <a:t>Schedule Exams orderly and accordingly</a:t>
            </a:r>
          </a:p>
          <a:p>
            <a:pPr marL="734059" lvl="1" indent="-367030" algn="just">
              <a:lnSpc>
                <a:spcPts val="4759"/>
              </a:lnSpc>
              <a:buFont typeface="Arial"/>
              <a:buChar char="•"/>
            </a:pPr>
            <a:r>
              <a:rPr lang="en-US" sz="3399">
                <a:solidFill>
                  <a:srgbClr val="000000"/>
                </a:solidFill>
                <a:latin typeface="Canva Sans Bold"/>
              </a:rPr>
              <a:t>Review the No of classrooms and Dept’s available in the time of exam</a:t>
            </a:r>
          </a:p>
          <a:p>
            <a:pPr marL="734059" lvl="1" indent="-367030" algn="just">
              <a:lnSpc>
                <a:spcPts val="4759"/>
              </a:lnSpc>
              <a:buFont typeface="Arial"/>
              <a:buChar char="•"/>
            </a:pPr>
            <a:r>
              <a:rPr lang="en-US" sz="3399">
                <a:solidFill>
                  <a:srgbClr val="000000"/>
                </a:solidFill>
                <a:latin typeface="Canva Sans Bold"/>
              </a:rPr>
              <a:t>Allocating accordingly</a:t>
            </a:r>
          </a:p>
        </p:txBody>
      </p:sp>
      <p:sp>
        <p:nvSpPr>
          <p:cNvPr id="12" name="TextBox 12"/>
          <p:cNvSpPr txBox="1"/>
          <p:nvPr/>
        </p:nvSpPr>
        <p:spPr>
          <a:xfrm>
            <a:off x="1302806" y="4899231"/>
            <a:ext cx="2567050" cy="447836"/>
          </a:xfrm>
          <a:prstGeom prst="rect">
            <a:avLst/>
          </a:prstGeom>
        </p:spPr>
        <p:txBody>
          <a:bodyPr lIns="0" tIns="0" rIns="0" bIns="0" rtlCol="0" anchor="t">
            <a:spAutoFit/>
          </a:bodyPr>
          <a:lstStyle/>
          <a:p>
            <a:pPr algn="ctr">
              <a:lnSpc>
                <a:spcPts val="3662"/>
              </a:lnSpc>
            </a:pPr>
            <a:r>
              <a:rPr lang="en-US" sz="2616">
                <a:solidFill>
                  <a:srgbClr val="000000"/>
                </a:solidFill>
                <a:latin typeface="Canva Sans Bold Italics"/>
              </a:rPr>
              <a:t>Which Includes: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295186" y="938028"/>
            <a:ext cx="13180039" cy="1450913"/>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DISADVANTAGES</a:t>
            </a:r>
          </a:p>
        </p:txBody>
      </p:sp>
      <p:sp>
        <p:nvSpPr>
          <p:cNvPr id="3" name="TextBox 3"/>
          <p:cNvSpPr txBox="1"/>
          <p:nvPr/>
        </p:nvSpPr>
        <p:spPr>
          <a:xfrm>
            <a:off x="372312" y="2946401"/>
            <a:ext cx="17543376" cy="4780414"/>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Bold"/>
              </a:rPr>
              <a:t>The manual arrangement of seats can be time consuming,especially for large classes or multiple exam sessions</a:t>
            </a:r>
          </a:p>
          <a:p>
            <a:pPr>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Human errors such as double seats or overlooking specific requirements can occur</a:t>
            </a:r>
          </a:p>
          <a:p>
            <a:pPr algn="just">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Any changes or updates in exam schedules,or specific requirements may not be instantly reflected in the seating arrangement system.</a:t>
            </a:r>
          </a:p>
        </p:txBody>
      </p:sp>
      <p:grpSp>
        <p:nvGrpSpPr>
          <p:cNvPr id="4" name="Group 4"/>
          <p:cNvGrpSpPr/>
          <p:nvPr/>
        </p:nvGrpSpPr>
        <p:grpSpPr>
          <a:xfrm>
            <a:off x="158591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487"/>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4</a:t>
              </a:r>
            </a:p>
          </p:txBody>
        </p:sp>
      </p:gr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553980" y="108800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PROPOSED SYSTEM</a:t>
            </a:r>
          </a:p>
        </p:txBody>
      </p:sp>
      <p:sp>
        <p:nvSpPr>
          <p:cNvPr id="3" name="TextBox 3"/>
          <p:cNvSpPr txBox="1"/>
          <p:nvPr/>
        </p:nvSpPr>
        <p:spPr>
          <a:xfrm>
            <a:off x="1546289" y="2724538"/>
            <a:ext cx="16741711" cy="178054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Bold"/>
              </a:rPr>
              <a:t>An automated exam seat arrangement system that aims to streamline the prcess of assigning seats for students taking exams</a:t>
            </a:r>
          </a:p>
          <a:p>
            <a:pPr algn="just">
              <a:lnSpc>
                <a:spcPts val="4759"/>
              </a:lnSpc>
            </a:pPr>
            <a:endParaRPr lang="en-US" sz="3399">
              <a:solidFill>
                <a:srgbClr val="000000"/>
              </a:solidFill>
              <a:latin typeface="Canva Sans Bold"/>
            </a:endParaRPr>
          </a:p>
        </p:txBody>
      </p:sp>
      <p:sp>
        <p:nvSpPr>
          <p:cNvPr id="4" name="TextBox 4"/>
          <p:cNvSpPr txBox="1"/>
          <p:nvPr/>
        </p:nvSpPr>
        <p:spPr>
          <a:xfrm>
            <a:off x="1546289" y="4657291"/>
            <a:ext cx="5869259" cy="887053"/>
          </a:xfrm>
          <a:prstGeom prst="rect">
            <a:avLst/>
          </a:prstGeom>
        </p:spPr>
        <p:txBody>
          <a:bodyPr lIns="0" tIns="0" rIns="0" bIns="0" rtlCol="0" anchor="t">
            <a:spAutoFit/>
          </a:bodyPr>
          <a:lstStyle/>
          <a:p>
            <a:pPr algn="ctr">
              <a:lnSpc>
                <a:spcPts val="7279"/>
              </a:lnSpc>
            </a:pPr>
            <a:r>
              <a:rPr lang="en-US" sz="5199">
                <a:solidFill>
                  <a:srgbClr val="000000"/>
                </a:solidFill>
                <a:latin typeface="Canva Sans Bold"/>
              </a:rPr>
              <a:t>METHODOLOGIES</a:t>
            </a:r>
          </a:p>
        </p:txBody>
      </p:sp>
      <p:sp>
        <p:nvSpPr>
          <p:cNvPr id="5" name="TextBox 5"/>
          <p:cNvSpPr txBox="1"/>
          <p:nvPr/>
        </p:nvSpPr>
        <p:spPr>
          <a:xfrm>
            <a:off x="3131405" y="6231309"/>
            <a:ext cx="16799342" cy="1780352"/>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000000"/>
                </a:solidFill>
                <a:latin typeface="Canva Sans Bold"/>
              </a:rPr>
              <a:t>Exam cell requirement gathering</a:t>
            </a:r>
          </a:p>
          <a:p>
            <a:pPr marL="734059" lvl="1" indent="-367030" algn="just">
              <a:lnSpc>
                <a:spcPts val="4759"/>
              </a:lnSpc>
              <a:buFont typeface="Arial"/>
              <a:buChar char="•"/>
            </a:pPr>
            <a:r>
              <a:rPr lang="en-US" sz="3399">
                <a:solidFill>
                  <a:srgbClr val="000000"/>
                </a:solidFill>
                <a:latin typeface="Canva Sans Bold"/>
              </a:rPr>
              <a:t>user-friendly design for seating arrangement</a:t>
            </a:r>
          </a:p>
          <a:p>
            <a:pPr marL="734059" lvl="1" indent="-367030" algn="just">
              <a:lnSpc>
                <a:spcPts val="4759"/>
              </a:lnSpc>
              <a:buFont typeface="Arial"/>
              <a:buChar char="•"/>
            </a:pPr>
            <a:r>
              <a:rPr lang="en-US" sz="3399">
                <a:solidFill>
                  <a:srgbClr val="000000"/>
                </a:solidFill>
                <a:latin typeface="Canva Sans Bold"/>
              </a:rPr>
              <a:t>security measures for exam data</a:t>
            </a: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487"/>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5</a:t>
              </a:r>
            </a:p>
          </p:txBody>
        </p:sp>
      </p:grpSp>
      <p:sp>
        <p:nvSpPr>
          <p:cNvPr id="11" name="Freeform 11"/>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096413" y="436186"/>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ADVANTAGES</a:t>
            </a:r>
          </a:p>
        </p:txBody>
      </p:sp>
      <p:sp>
        <p:nvSpPr>
          <p:cNvPr id="3" name="TextBox 3"/>
          <p:cNvSpPr txBox="1"/>
          <p:nvPr/>
        </p:nvSpPr>
        <p:spPr>
          <a:xfrm>
            <a:off x="631950" y="1909808"/>
            <a:ext cx="16799342" cy="7780476"/>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000000"/>
                </a:solidFill>
                <a:latin typeface="Canva Sans Bold"/>
              </a:rPr>
              <a:t>The proposed system automates the entire process of scheduling exams and assigning seats, significantly reducing the time and effort required by administrators.</a:t>
            </a:r>
          </a:p>
          <a:p>
            <a:pPr algn="just">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The system automatically detects and resolves scheduling conflicts, such as overlapping exam times or double bookings of rooms.</a:t>
            </a:r>
          </a:p>
          <a:p>
            <a:pPr algn="just">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The system allocates seats based on predefined criteria and constraints, ensuring fairness and impartiality in the seating arrangement process. </a:t>
            </a:r>
          </a:p>
          <a:p>
            <a:pPr algn="just">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The system optimizes the use of available exam rooms by analyzing data and efficiently assigning seats. This maximizes room utilization, prevents overcrowding, and ensures that resources are used effectively.</a:t>
            </a:r>
          </a:p>
        </p:txBody>
      </p:sp>
      <p:sp>
        <p:nvSpPr>
          <p:cNvPr id="4" name="Freeform 4"/>
          <p:cNvSpPr/>
          <p:nvPr/>
        </p:nvSpPr>
        <p:spPr>
          <a:xfrm>
            <a:off x="-2618047"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487"/>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6</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4980122" y="2749131"/>
            <a:ext cx="7837193" cy="7093079"/>
          </a:xfrm>
          <a:custGeom>
            <a:avLst/>
            <a:gdLst/>
            <a:ahLst/>
            <a:cxnLst/>
            <a:rect l="l" t="t" r="r" b="b"/>
            <a:pathLst>
              <a:path w="7837193" h="7093079">
                <a:moveTo>
                  <a:pt x="0" y="0"/>
                </a:moveTo>
                <a:lnTo>
                  <a:pt x="7837193" y="0"/>
                </a:lnTo>
                <a:lnTo>
                  <a:pt x="7837193" y="7093080"/>
                </a:lnTo>
                <a:lnTo>
                  <a:pt x="0" y="7093080"/>
                </a:lnTo>
                <a:lnTo>
                  <a:pt x="0" y="0"/>
                </a:lnTo>
                <a:close/>
              </a:path>
            </a:pathLst>
          </a:custGeom>
          <a:blipFill>
            <a:blip r:embed="rId2"/>
            <a:stretch>
              <a:fillRect/>
            </a:stretch>
          </a:blipFill>
          <a:ln w="28575" cap="sq">
            <a:solidFill>
              <a:srgbClr val="000000"/>
            </a:solidFill>
            <a:prstDash val="solid"/>
            <a:miter/>
          </a:ln>
        </p:spPr>
      </p:sp>
      <p:grpSp>
        <p:nvGrpSpPr>
          <p:cNvPr id="3" name="Group 3"/>
          <p:cNvGrpSpPr/>
          <p:nvPr/>
        </p:nvGrpSpPr>
        <p:grpSpPr>
          <a:xfrm>
            <a:off x="16011555" y="0"/>
            <a:ext cx="1562612" cy="1673225"/>
            <a:chOff x="0" y="0"/>
            <a:chExt cx="2083482" cy="2230967"/>
          </a:xfrm>
        </p:grpSpPr>
        <p:grpSp>
          <p:nvGrpSpPr>
            <p:cNvPr id="4" name="Group 4"/>
            <p:cNvGrpSpPr/>
            <p:nvPr/>
          </p:nvGrpSpPr>
          <p:grpSpPr>
            <a:xfrm>
              <a:off x="75599" y="0"/>
              <a:ext cx="1932284" cy="2230967"/>
              <a:chOff x="0" y="0"/>
              <a:chExt cx="703982" cy="812800"/>
            </a:xfrm>
          </p:grpSpPr>
          <p:sp>
            <p:nvSpPr>
              <p:cNvPr id="5" name="Freeform 5"/>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6" name="TextBox 6"/>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7</a:t>
              </a:r>
            </a:p>
          </p:txBody>
        </p:sp>
      </p:grpSp>
      <p:sp>
        <p:nvSpPr>
          <p:cNvPr id="8" name="TextBox 8"/>
          <p:cNvSpPr txBox="1"/>
          <p:nvPr/>
        </p:nvSpPr>
        <p:spPr>
          <a:xfrm>
            <a:off x="2553980" y="937997"/>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SYSTEM ARCHITECTURE</a:t>
            </a: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8</a:t>
              </a:r>
            </a:p>
          </p:txBody>
        </p:sp>
      </p:grpSp>
      <p:sp>
        <p:nvSpPr>
          <p:cNvPr id="7" name="Freeform 7"/>
          <p:cNvSpPr/>
          <p:nvPr/>
        </p:nvSpPr>
        <p:spPr>
          <a:xfrm>
            <a:off x="4687628" y="1289051"/>
            <a:ext cx="9529086" cy="8795296"/>
          </a:xfrm>
          <a:custGeom>
            <a:avLst/>
            <a:gdLst/>
            <a:ahLst/>
            <a:cxnLst/>
            <a:rect l="l" t="t" r="r" b="b"/>
            <a:pathLst>
              <a:path w="9529086" h="8795296">
                <a:moveTo>
                  <a:pt x="0" y="0"/>
                </a:moveTo>
                <a:lnTo>
                  <a:pt x="9529087" y="0"/>
                </a:lnTo>
                <a:lnTo>
                  <a:pt x="9529087" y="8795295"/>
                </a:lnTo>
                <a:lnTo>
                  <a:pt x="0" y="8795295"/>
                </a:lnTo>
                <a:lnTo>
                  <a:pt x="0" y="0"/>
                </a:lnTo>
                <a:close/>
              </a:path>
            </a:pathLst>
          </a:custGeom>
          <a:blipFill>
            <a:blip r:embed="rId2"/>
            <a:stretch>
              <a:fillRect/>
            </a:stretch>
          </a:blipFill>
          <a:ln w="28575" cap="sq">
            <a:solidFill>
              <a:srgbClr val="000000"/>
            </a:solidFill>
            <a:prstDash val="solid"/>
            <a:miter/>
          </a:ln>
        </p:spPr>
      </p:sp>
      <p:sp>
        <p:nvSpPr>
          <p:cNvPr id="8" name="TextBox 8"/>
          <p:cNvSpPr txBox="1"/>
          <p:nvPr/>
        </p:nvSpPr>
        <p:spPr>
          <a:xfrm>
            <a:off x="2553980" y="-16192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USE CASE DIAGRAM</a:t>
            </a: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981</Words>
  <Application>Microsoft Office PowerPoint</Application>
  <PresentationFormat>Custom</PresentationFormat>
  <Paragraphs>117</Paragraphs>
  <Slides>21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Canva Sans Bold Italics</vt:lpstr>
      <vt:lpstr>Open Sans Bold</vt:lpstr>
      <vt:lpstr>Canva Sans Bold</vt:lpstr>
      <vt:lpstr>Arial</vt:lpstr>
      <vt:lpstr>Calibri</vt:lpstr>
      <vt:lpstr>Abhaya Libre</vt:lpstr>
      <vt:lpstr>Canva Sans Semi-Bold</vt:lpstr>
      <vt:lpstr>Alatsi Bold</vt:lpstr>
      <vt:lpstr>Alatsi</vt:lpstr>
      <vt:lpstr>Abhaya Libre Bold</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 SEATING AUTO GENERATION SYSTEM</dc:title>
  <cp:lastModifiedBy>arun kumar</cp:lastModifiedBy>
  <cp:revision>3</cp:revision>
  <dcterms:created xsi:type="dcterms:W3CDTF">2006-08-16T00:00:00Z</dcterms:created>
  <dcterms:modified xsi:type="dcterms:W3CDTF">2024-04-25T05:50:57Z</dcterms:modified>
  <dc:identifier>DAGDIY0EVoA</dc:identifier>
</cp:coreProperties>
</file>

<file path=docProps/thumbnail.jpeg>
</file>